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7" r:id="rId5"/>
    <p:sldMasterId id="2147483695" r:id="rId6"/>
  </p:sldMasterIdLst>
  <p:notesMasterIdLst>
    <p:notesMasterId r:id="rId20"/>
  </p:notesMasterIdLst>
  <p:handoutMasterIdLst>
    <p:handoutMasterId r:id="rId21"/>
  </p:handoutMasterIdLst>
  <p:sldIdLst>
    <p:sldId id="256" r:id="rId7"/>
    <p:sldId id="2450" r:id="rId8"/>
    <p:sldId id="2457" r:id="rId9"/>
    <p:sldId id="591" r:id="rId10"/>
    <p:sldId id="592" r:id="rId11"/>
    <p:sldId id="593" r:id="rId12"/>
    <p:sldId id="594" r:id="rId13"/>
    <p:sldId id="595" r:id="rId14"/>
    <p:sldId id="597" r:id="rId15"/>
    <p:sldId id="596" r:id="rId16"/>
    <p:sldId id="2456" r:id="rId17"/>
    <p:sldId id="2455" r:id="rId18"/>
    <p:sldId id="2454" r:id="rId19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A53F52"/>
    <a:srgbClr val="E99757"/>
    <a:srgbClr val="701A44"/>
    <a:srgbClr val="2F3342"/>
    <a:srgbClr val="2C2153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74" autoAdjust="0"/>
    <p:restoredTop sz="96327" autoAdjust="0"/>
  </p:normalViewPr>
  <p:slideViewPr>
    <p:cSldViewPr snapToGrid="0">
      <p:cViewPr varScale="1">
        <p:scale>
          <a:sx n="106" d="100"/>
          <a:sy n="106" d="100"/>
        </p:scale>
        <p:origin x="103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1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2250BD-0D3B-459A-BB56-CD3BBEDF2852}" type="datetime1">
              <a:rPr lang="es-MX" smtClean="0"/>
              <a:t>13/03/2023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70E9B9-4629-4A06-8028-113E1D03243B}" type="datetime1">
              <a:rPr lang="es-MX" noProof="0" smtClean="0"/>
              <a:t>13/03/2023</a:t>
            </a:fld>
            <a:endParaRPr lang="es-MX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Editar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797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B34ED-4CDD-41C9-90F7-D768D5559A6F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61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Marcador de imagen de diapositiva 1">
            <a:extLst>
              <a:ext uri="{FF2B5EF4-FFF2-40B4-BE49-F238E27FC236}">
                <a16:creationId xmlns:a16="http://schemas.microsoft.com/office/drawing/2014/main" id="{C8960B7C-10A5-BD9E-A392-E7C61C99C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Marcador de notas 2">
            <a:extLst>
              <a:ext uri="{FF2B5EF4-FFF2-40B4-BE49-F238E27FC236}">
                <a16:creationId xmlns:a16="http://schemas.microsoft.com/office/drawing/2014/main" id="{9F14CFF5-B5E0-C7BE-0A8F-74F3673C6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MX" altLang="es-MX"/>
              <a:t>Mediante una aplicación que recoge las respuestas, el profesor reune a los estudiantes que respondieron diferente y cada quien debe defender su respuestas y tratar de convencer a los demas.</a:t>
            </a:r>
          </a:p>
        </p:txBody>
      </p:sp>
      <p:sp>
        <p:nvSpPr>
          <p:cNvPr id="32771" name="Marcador de número de diapositiva 3">
            <a:extLst>
              <a:ext uri="{FF2B5EF4-FFF2-40B4-BE49-F238E27FC236}">
                <a16:creationId xmlns:a16="http://schemas.microsoft.com/office/drawing/2014/main" id="{E500B6AC-C086-AB1D-881B-CFEDE987F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133A597-6191-4D1B-AC4B-7E20CC71165F}" type="slidenum">
              <a:rPr lang="en-US" altLang="es-MX" sz="120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8</a:t>
            </a:fld>
            <a:endParaRPr lang="en-US" altLang="es-MX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38014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s-MX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7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MX" noProof="0" dirty="0"/>
              <a:t>HAZ CLIC PARA EDITAR EL ESTILO DEL TÍTULO DEL PATRÓN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MX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MX" noProof="0" dirty="0"/>
              <a:t>HAZ CLIC PARA MODIFICAR EL ESTILO DEL TÍTULO DEL PATRÓN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s-MX" noProof="0"/>
              <a:t>HAZ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MX" sz="2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s-MX" sz="2400" b="1" i="0" spc="0" noProof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s-MX" noProof="0"/>
              <a:t>HAZ CLIC PARA EDITAR EL ESTILO DEL TÍTULO DEL PATRÓN</a:t>
            </a: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MX" sz="2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s-MX" sz="2400" b="1" i="0" spc="0" noProof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16" name="Marcador de posición de contenido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DEL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MX" sz="2400" b="1" kern="1200" noProof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s-MX" sz="2400" b="1" kern="1200" noProof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s-MX" sz="2400" b="1" i="0" spc="0" noProof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Marcador de posición de texto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DEL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MX" sz="2400" b="1" kern="1200" noProof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s-MX" sz="2400" b="1" kern="1200" noProof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s-MX" sz="2400" b="1" i="0" spc="0" noProof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Marcador de posición de texto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 dirty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de página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7381" y="10174"/>
            <a:ext cx="5568619" cy="322483"/>
          </a:xfrm>
        </p:spPr>
        <p:txBody>
          <a:bodyPr/>
          <a:lstStyle>
            <a:lvl1pPr>
              <a:defRPr sz="1800">
                <a:solidFill>
                  <a:srgbClr val="000090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MX" dirty="0"/>
          </a:p>
        </p:txBody>
      </p:sp>
      <p:sp>
        <p:nvSpPr>
          <p:cNvPr id="6" name="2 Subtítulo"/>
          <p:cNvSpPr>
            <a:spLocks noGrp="1"/>
          </p:cNvSpPr>
          <p:nvPr>
            <p:ph type="subTitle" idx="1"/>
          </p:nvPr>
        </p:nvSpPr>
        <p:spPr>
          <a:xfrm>
            <a:off x="6096000" y="-27384"/>
            <a:ext cx="6096000" cy="332656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FF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  <a:endParaRPr lang="es-MX" dirty="0"/>
          </a:p>
        </p:txBody>
      </p:sp>
      <p:sp>
        <p:nvSpPr>
          <p:cNvPr id="3" name="3 Marcador de fecha">
            <a:extLst>
              <a:ext uri="{FF2B5EF4-FFF2-40B4-BE49-F238E27FC236}">
                <a16:creationId xmlns:a16="http://schemas.microsoft.com/office/drawing/2014/main" id="{B4DDECBC-F147-7545-A8E1-C40A4B00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24626"/>
            <a:ext cx="2076451" cy="3333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06EC387-512C-4E5F-82AD-27A89670D7C8}" type="datetimeFigureOut">
              <a:rPr lang="es-MX" altLang="es-MX"/>
              <a:pPr/>
              <a:t>13/03/2023</a:t>
            </a:fld>
            <a:endParaRPr lang="es-MX" altLang="es-MX"/>
          </a:p>
        </p:txBody>
      </p:sp>
      <p:sp>
        <p:nvSpPr>
          <p:cNvPr id="4" name="4 Marcador de pie de página">
            <a:extLst>
              <a:ext uri="{FF2B5EF4-FFF2-40B4-BE49-F238E27FC236}">
                <a16:creationId xmlns:a16="http://schemas.microsoft.com/office/drawing/2014/main" id="{83EA1799-4C06-0F8C-1BA6-BDE0E2C38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65851"/>
            <a:ext cx="1219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5003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8355215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s-MX" noProof="0"/>
              <a:t>Título</a:t>
            </a:r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6" y="614110"/>
            <a:ext cx="8355215" cy="2968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baseline="0" dirty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s-MX" altLang="ja-JP" noProof="0" dirty="0"/>
              <a:t>Breve descripción</a:t>
            </a:r>
            <a:endParaRPr lang="es-MX" noProof="0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323117" y="1156447"/>
            <a:ext cx="11617871" cy="502374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2000" kern="1200" baseline="0" dirty="0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 lvl="0"/>
            <a:r>
              <a:rPr lang="es-ES" dirty="0"/>
              <a:t>Texto</a:t>
            </a:r>
            <a:endParaRPr lang="en-U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>
            <a:noAutofit/>
          </a:bodyPr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 lang="en-US" sz="1600" kern="1200" baseline="0" dirty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s-MX" sz="1600" kern="1200" baseline="0" smtClean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 algn="l" defTabSz="914446">
              <a:lnSpc>
                <a:spcPct val="90000"/>
              </a:lnSpc>
              <a:spcBef>
                <a:spcPct val="0"/>
              </a:spcBef>
            </a:pPr>
            <a:fld id="{DAEF4D36-AE85-49C9-90DE-66D02B257272}" type="slidenum">
              <a:rPr lang="es-MX" smtClean="0"/>
              <a:pPr algn="l" defTabSz="914446">
                <a:lnSpc>
                  <a:spcPct val="90000"/>
                </a:lnSpc>
                <a:spcBef>
                  <a:spcPct val="0"/>
                </a:spcBef>
              </a:pPr>
              <a:t>‹Nº›</a:t>
            </a:fld>
            <a:endParaRPr lang="es-MX" dirty="0"/>
          </a:p>
        </p:txBody>
      </p:sp>
      <p:pic>
        <p:nvPicPr>
          <p:cNvPr id="7" name="Picture 40" descr="alligator_1">
            <a:extLst>
              <a:ext uri="{FF2B5EF4-FFF2-40B4-BE49-F238E27FC236}">
                <a16:creationId xmlns:a16="http://schemas.microsoft.com/office/drawing/2014/main" id="{6EB7D0CB-3E00-4347-B6F5-E1308417AF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32" y="6492124"/>
            <a:ext cx="495300" cy="36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13D312-9AE7-2A52-9AAD-DB2B085670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8332" y="75802"/>
            <a:ext cx="2474259" cy="8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ó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829088" y="1583267"/>
            <a:ext cx="10550112" cy="45969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800"/>
              </a:spcBef>
              <a:defRPr sz="1333">
                <a:solidFill>
                  <a:schemeClr val="accent2">
                    <a:lumMod val="50000"/>
                  </a:schemeClr>
                </a:solidFill>
                <a:latin typeface="Courier" panose="02060409020205020404" pitchFamily="49" charset="0"/>
              </a:defRPr>
            </a:lvl1pPr>
          </a:lstStyle>
          <a:p>
            <a:pPr lvl="0"/>
            <a:r>
              <a:rPr lang="es-MX" noProof="0" dirty="0"/>
              <a:t>Código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829088" y="1153351"/>
            <a:ext cx="10430933" cy="34524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034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241654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 dirty="0"/>
              <a:t>Haz clic en el icono para agregar una imagen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 dirty="0"/>
              <a:t>HAZ CLIC PARA MODIFICAR EL TÍTULO DEL PATRÓN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ódi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829088" y="1583267"/>
            <a:ext cx="5012912" cy="45969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800"/>
              </a:spcBef>
              <a:defRPr sz="1333">
                <a:solidFill>
                  <a:schemeClr val="accent2">
                    <a:lumMod val="50000"/>
                  </a:schemeClr>
                </a:solidFill>
                <a:latin typeface="Courier" panose="02060409020205020404" pitchFamily="49" charset="0"/>
              </a:defRPr>
            </a:lvl1pPr>
          </a:lstStyle>
          <a:p>
            <a:pPr lvl="0"/>
            <a:r>
              <a:rPr lang="es-MX" noProof="0" dirty="0"/>
              <a:t>Código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829088" y="1153351"/>
            <a:ext cx="10430933" cy="34524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  <p:sp>
        <p:nvSpPr>
          <p:cNvPr id="8" name="Marcador de contenido 10"/>
          <p:cNvSpPr>
            <a:spLocks noGrp="1"/>
          </p:cNvSpPr>
          <p:nvPr>
            <p:ph sz="quarter" idx="15" hasCustomPrompt="1"/>
          </p:nvPr>
        </p:nvSpPr>
        <p:spPr>
          <a:xfrm>
            <a:off x="6171877" y="1583267"/>
            <a:ext cx="5012912" cy="45969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800"/>
              </a:spcBef>
              <a:defRPr sz="1333">
                <a:solidFill>
                  <a:schemeClr val="accent2">
                    <a:lumMod val="50000"/>
                  </a:schemeClr>
                </a:solidFill>
                <a:latin typeface="Courier" panose="02060409020205020404" pitchFamily="49" charset="0"/>
              </a:defRPr>
            </a:lvl1pPr>
          </a:lstStyle>
          <a:p>
            <a:pPr lvl="0"/>
            <a:r>
              <a:rPr lang="es-MX" noProof="0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262818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829088" y="1295400"/>
            <a:ext cx="8645112" cy="4884796"/>
          </a:xfrm>
        </p:spPr>
        <p:txBody>
          <a:bodyPr/>
          <a:lstStyle>
            <a:lvl1pPr>
              <a:lnSpc>
                <a:spcPct val="150000"/>
              </a:lnSpc>
              <a:spcBef>
                <a:spcPts val="800"/>
              </a:spcBef>
              <a:defRPr/>
            </a:lvl1pPr>
          </a:lstStyle>
          <a:p>
            <a:pPr lvl="0"/>
            <a:r>
              <a:rPr lang="es-MX" noProof="0" dirty="0"/>
              <a:t>Texto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Marcador de gráfico 3"/>
          <p:cNvSpPr>
            <a:spLocks noGrp="1"/>
          </p:cNvSpPr>
          <p:nvPr>
            <p:ph type="chart" sz="quarter" idx="15" hasCustomPrompt="1"/>
          </p:nvPr>
        </p:nvSpPr>
        <p:spPr>
          <a:xfrm>
            <a:off x="9760161" y="1295400"/>
            <a:ext cx="1584960" cy="2133600"/>
          </a:xfrm>
        </p:spPr>
        <p:txBody>
          <a:bodyPr>
            <a:normAutofit/>
          </a:bodyPr>
          <a:lstStyle>
            <a:lvl1pPr>
              <a:defRPr lang="en-US" sz="1333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6" hasCustomPrompt="1"/>
          </p:nvPr>
        </p:nvSpPr>
        <p:spPr>
          <a:xfrm>
            <a:off x="9760161" y="3539067"/>
            <a:ext cx="2029067" cy="2641129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867" baseline="0"/>
            </a:lvl1pPr>
          </a:lstStyle>
          <a:p>
            <a:pPr lvl="0"/>
            <a:r>
              <a:rPr lang="es-ES" dirty="0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 Condensed" panose="020B0606020202030204" pitchFamily="34" charset="0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262780"/>
            <a:ext cx="4320988" cy="619125"/>
          </a:xfrm>
          <a:prstGeom prst="rect">
            <a:avLst/>
          </a:prstGeom>
        </p:spPr>
        <p:txBody>
          <a:bodyPr/>
          <a:lstStyle>
            <a:lvl1pPr algn="r">
              <a:defRPr sz="5334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-1" y="3917949"/>
            <a:ext cx="4320989" cy="982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738057" y="1757084"/>
            <a:ext cx="6539543" cy="3850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618067" y="1620253"/>
            <a:ext cx="3986017" cy="3987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67" kern="1200" baseline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484094" y="1620253"/>
            <a:ext cx="157338" cy="3987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738057" y="1620254"/>
            <a:ext cx="6539543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738057" y="2079811"/>
            <a:ext cx="6539543" cy="35274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754597" y="2008094"/>
            <a:ext cx="652272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7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3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2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618067" y="1620253"/>
            <a:ext cx="3986017" cy="3987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484094" y="1620253"/>
            <a:ext cx="157338" cy="3987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738057" y="1620254"/>
            <a:ext cx="6539543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738057" y="2079812"/>
            <a:ext cx="6539543" cy="14007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754597" y="2008094"/>
            <a:ext cx="652272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4738057" y="3652411"/>
            <a:ext cx="6539543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38057" y="4111969"/>
            <a:ext cx="6539543" cy="14007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4754597" y="4040251"/>
            <a:ext cx="652272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20" name="Marcador de tex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657483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559368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559369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554637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559369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3493318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3395203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3395204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3390473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3395204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6333386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235271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6235272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6230541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6235272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>
            <a:off x="9169221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9071107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9071108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9066376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32" name="直線コネクタ 31"/>
          <p:cNvCxnSpPr/>
          <p:nvPr userDrawn="1"/>
        </p:nvCxnSpPr>
        <p:spPr>
          <a:xfrm>
            <a:off x="9071108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35" name="Marcador de tex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37" name="Marcador de texto 14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6481011"/>
            <a:ext cx="5494867" cy="365125"/>
          </a:xfrm>
        </p:spPr>
        <p:txBody>
          <a:bodyPr anchor="ctr"/>
          <a:lstStyle>
            <a:lvl1pPr>
              <a:defRPr lang="en-US" sz="1200" kern="1200" baseline="0" dirty="0" err="1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Institución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9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73559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75444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5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5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4857661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759546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59547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4815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759547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8646493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548379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548380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3648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548380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2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30" name="Marcador de texto 12"/>
          <p:cNvSpPr>
            <a:spLocks noGrp="1"/>
          </p:cNvSpPr>
          <p:nvPr>
            <p:ph type="body" sz="quarter" idx="21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1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607750" y="1403365"/>
            <a:ext cx="3358174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03018" y="1861247"/>
            <a:ext cx="3364220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07750" y="1795549"/>
            <a:ext cx="335817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391852" y="1403365"/>
            <a:ext cx="3358174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en-US" altLang="ja-JP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387120" y="1861247"/>
            <a:ext cx="3364220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391852" y="1795549"/>
            <a:ext cx="335817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180684" y="1403365"/>
            <a:ext cx="3358174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175953" y="1861247"/>
            <a:ext cx="3364220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180684" y="1795549"/>
            <a:ext cx="335817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7" name="Marcador de texto 12"/>
          <p:cNvSpPr>
            <a:spLocks noGrp="1"/>
          </p:cNvSpPr>
          <p:nvPr>
            <p:ph type="body" sz="quarter" idx="21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607749" y="1403365"/>
            <a:ext cx="495149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03018" y="1861247"/>
            <a:ext cx="4960409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07749" y="1795549"/>
            <a:ext cx="495149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11" y="1403365"/>
            <a:ext cx="495149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marL="0" marR="0" lvl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084580" y="1861247"/>
            <a:ext cx="4960409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6089311" y="1795549"/>
            <a:ext cx="495149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7" name="Marcador de texto 12"/>
          <p:cNvSpPr>
            <a:spLocks noGrp="1"/>
          </p:cNvSpPr>
          <p:nvPr>
            <p:ph type="body" sz="quarter" idx="18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4" y="3996585"/>
            <a:ext cx="459571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6"/>
            <a:ext cx="4603989" cy="168966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4" y="4388768"/>
            <a:ext cx="459571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457006" y="3996585"/>
            <a:ext cx="459571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452275" y="4454466"/>
            <a:ext cx="4603989" cy="168966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6457006" y="4388768"/>
            <a:ext cx="459571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73559" y="1396136"/>
            <a:ext cx="4497600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16:9</a:t>
            </a: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75444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6550389" y="1397104"/>
            <a:ext cx="4497600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16:9</a:t>
            </a:r>
          </a:p>
        </p:txBody>
      </p:sp>
      <p:sp>
        <p:nvSpPr>
          <p:cNvPr id="18" name="正方形/長方形 17"/>
          <p:cNvSpPr/>
          <p:nvPr userDrawn="1"/>
        </p:nvSpPr>
        <p:spPr>
          <a:xfrm>
            <a:off x="6452275" y="1397104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9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24" name="Marcador de texto 12"/>
          <p:cNvSpPr>
            <a:spLocks noGrp="1"/>
          </p:cNvSpPr>
          <p:nvPr>
            <p:ph type="body" sz="quarter" idx="19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 dirty="0"/>
              <a:t>EDITAR ESTILOS DE TEXTO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s-MX" noProof="0" dirty="0"/>
              <a:t>HAZ CLIC PARA MODIFICAR 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974451"/>
            <a:ext cx="12193101" cy="304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215223"/>
            <a:ext cx="4320988" cy="423699"/>
          </a:xfrm>
          <a:prstGeom prst="rect">
            <a:avLst/>
          </a:prstGeom>
        </p:spPr>
        <p:txBody>
          <a:bodyPr anchor="b"/>
          <a:lstStyle>
            <a:lvl1pPr algn="r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2344" y="4215223"/>
            <a:ext cx="7392609" cy="20452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-1" y="4638922"/>
            <a:ext cx="4320989" cy="982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700" dirty="0">
              <a:latin typeface="+mj-lt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4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81011"/>
            <a:ext cx="5494867" cy="365125"/>
          </a:xfrm>
        </p:spPr>
        <p:txBody>
          <a:bodyPr anchor="ctr"/>
          <a:lstStyle>
            <a:lvl1pPr>
              <a:defRPr lang="en-US" sz="1200" kern="1200" baseline="0" dirty="0" err="1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Institución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5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5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59547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4815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759547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548380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3648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548380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975784" y="1284966"/>
            <a:ext cx="2643566" cy="2643565"/>
          </a:xfrm>
          <a:prstGeom prst="rect">
            <a:avLst/>
          </a:prstGeom>
        </p:spPr>
        <p:txBody>
          <a:bodyPr/>
          <a:lstStyle>
            <a:lvl1pPr>
              <a:defRPr sz="1667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4743858" y="1284966"/>
            <a:ext cx="2643566" cy="264356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67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8548380" y="1283126"/>
            <a:ext cx="2643566" cy="264356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  <a:p>
            <a:endParaRPr lang="en-US" dirty="0"/>
          </a:p>
        </p:txBody>
      </p:sp>
      <p:sp>
        <p:nvSpPr>
          <p:cNvPr id="18" name="Marcador de tex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2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6045002" y="1908402"/>
            <a:ext cx="5545895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040270" y="2366284"/>
            <a:ext cx="5555881" cy="302789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045002" y="2300585"/>
            <a:ext cx="5545895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531300" y="1908401"/>
            <a:ext cx="5418666" cy="34857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22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3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048000" y="4135599"/>
            <a:ext cx="9135908" cy="116397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tx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039908" y="5274528"/>
            <a:ext cx="9144000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2">
                    <a:lumMod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048000" y="5219363"/>
            <a:ext cx="9144000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0" descr="alligator_1">
            <a:extLst>
              <a:ext uri="{FF2B5EF4-FFF2-40B4-BE49-F238E27FC236}">
                <a16:creationId xmlns:a16="http://schemas.microsoft.com/office/drawing/2014/main" id="{5CAA7D9C-59E1-4769-80C1-8A504A62B5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98" y="6492124"/>
            <a:ext cx="495300" cy="36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6A850C-A5C2-2C58-A00B-4E5005B9EE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8969" y="64247"/>
            <a:ext cx="2617950" cy="8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8077200" y="6481011"/>
            <a:ext cx="3496733" cy="365125"/>
          </a:xfrm>
        </p:spPr>
        <p:txBody>
          <a:bodyPr/>
          <a:lstStyle>
            <a:lvl1pPr>
              <a:defRPr>
                <a:latin typeface="Helvetica Condensed" panose="020B0606020202030204" pitchFamily="34" charset="0"/>
              </a:defRPr>
            </a:lvl1pPr>
          </a:lstStyle>
          <a:p>
            <a:r>
              <a:rPr lang="en-US" dirty="0" err="1"/>
              <a:t>Lagarto</a:t>
            </a:r>
            <a:r>
              <a:rPr lang="en-US" dirty="0"/>
              <a:t> I Processor Microarchitecture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73933" y="6481011"/>
            <a:ext cx="618067" cy="376989"/>
          </a:xfrm>
        </p:spPr>
        <p:txBody>
          <a:bodyPr/>
          <a:lstStyle>
            <a:lvl1pPr algn="ctr">
              <a:defRPr lang="en-US" sz="1200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5" y="3996585"/>
            <a:ext cx="2627877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1867"/>
              </a:lnSpc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5" y="4388768"/>
            <a:ext cx="2627877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59547" y="3996585"/>
            <a:ext cx="2627877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4815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1867"/>
              </a:lnSpc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759547" y="4388768"/>
            <a:ext cx="2627877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548380" y="3996585"/>
            <a:ext cx="2627877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3648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1867"/>
              </a:lnSpc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548380" y="4388768"/>
            <a:ext cx="2627877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975784" y="1284966"/>
            <a:ext cx="2643566" cy="26435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4743858" y="1284966"/>
            <a:ext cx="2643566" cy="2643565"/>
          </a:xfrm>
          <a:prstGeom prst="rect">
            <a:avLst/>
          </a:prstGeom>
        </p:spPr>
        <p:txBody>
          <a:bodyPr/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8548380" y="1283126"/>
            <a:ext cx="2643566" cy="2643565"/>
          </a:xfrm>
          <a:prstGeom prst="rect">
            <a:avLst/>
          </a:prstGeom>
        </p:spPr>
        <p:txBody>
          <a:bodyPr/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09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8355215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s-MX" noProof="0"/>
              <a:t>Título</a:t>
            </a:r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14111"/>
            <a:ext cx="8355215" cy="2968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baseline="0" dirty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s-MX" altLang="ja-JP" noProof="0" dirty="0"/>
              <a:t>Breve descripción</a:t>
            </a:r>
            <a:endParaRPr lang="es-MX" noProof="0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323118" y="1156448"/>
            <a:ext cx="11617871" cy="502374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2000" kern="1200" baseline="0" dirty="0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 lvl="0"/>
            <a:r>
              <a:rPr lang="es-ES" dirty="0"/>
              <a:t>Texto</a:t>
            </a:r>
            <a:endParaRPr lang="en-U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>
            <a:noAutofit/>
          </a:bodyPr>
          <a:lstStyle>
            <a:lvl1pPr marL="0" indent="0" algn="l" defTabSz="914492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 lang="en-US" sz="1600" kern="1200" baseline="0" dirty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2" y="6481012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s-MX" sz="1600" kern="1200" baseline="0" smtClean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 algn="l" defTabSz="914492">
              <a:lnSpc>
                <a:spcPct val="90000"/>
              </a:lnSpc>
              <a:spcBef>
                <a:spcPct val="0"/>
              </a:spcBef>
            </a:pPr>
            <a:fld id="{DAEF4D36-AE85-49C9-90DE-66D02B257272}" type="slidenum">
              <a:rPr lang="es-MX" smtClean="0"/>
              <a:pPr algn="l" defTabSz="914492">
                <a:lnSpc>
                  <a:spcPct val="90000"/>
                </a:lnSpc>
                <a:spcBef>
                  <a:spcPct val="0"/>
                </a:spcBef>
              </a:pPr>
              <a:t>‹Nº›</a:t>
            </a:fld>
            <a:endParaRPr lang="es-MX" dirty="0"/>
          </a:p>
        </p:txBody>
      </p:sp>
      <p:pic>
        <p:nvPicPr>
          <p:cNvPr id="7" name="Picture 40" descr="alligator_1">
            <a:extLst>
              <a:ext uri="{FF2B5EF4-FFF2-40B4-BE49-F238E27FC236}">
                <a16:creationId xmlns:a16="http://schemas.microsoft.com/office/drawing/2014/main" id="{6EB7D0CB-3E00-4347-B6F5-E1308417AF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32" y="6492124"/>
            <a:ext cx="495300" cy="36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13D312-9AE7-2A52-9AAD-DB2B085670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8333" y="75803"/>
            <a:ext cx="2474259" cy="8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ó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829088" y="1583268"/>
            <a:ext cx="10550112" cy="45969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800"/>
              </a:spcBef>
              <a:defRPr sz="1333">
                <a:solidFill>
                  <a:schemeClr val="accent2">
                    <a:lumMod val="50000"/>
                  </a:schemeClr>
                </a:solidFill>
                <a:latin typeface="Courier" panose="02060409020205020404" pitchFamily="49" charset="0"/>
              </a:defRPr>
            </a:lvl1pPr>
          </a:lstStyle>
          <a:p>
            <a:pPr lvl="0"/>
            <a:r>
              <a:rPr lang="es-MX" noProof="0" dirty="0"/>
              <a:t>Código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2" y="6481012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829089" y="1153352"/>
            <a:ext cx="10430933" cy="34524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732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ódi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829088" y="1583268"/>
            <a:ext cx="5012912" cy="45969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800"/>
              </a:spcBef>
              <a:defRPr sz="1333">
                <a:solidFill>
                  <a:schemeClr val="accent2">
                    <a:lumMod val="50000"/>
                  </a:schemeClr>
                </a:solidFill>
                <a:latin typeface="Courier" panose="02060409020205020404" pitchFamily="49" charset="0"/>
              </a:defRPr>
            </a:lvl1pPr>
          </a:lstStyle>
          <a:p>
            <a:pPr lvl="0"/>
            <a:r>
              <a:rPr lang="es-MX" noProof="0" dirty="0"/>
              <a:t>Código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2" y="6481012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829089" y="1153352"/>
            <a:ext cx="10430933" cy="34524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  <p:sp>
        <p:nvSpPr>
          <p:cNvPr id="8" name="Marcador de contenido 10"/>
          <p:cNvSpPr>
            <a:spLocks noGrp="1"/>
          </p:cNvSpPr>
          <p:nvPr>
            <p:ph sz="quarter" idx="15" hasCustomPrompt="1"/>
          </p:nvPr>
        </p:nvSpPr>
        <p:spPr>
          <a:xfrm>
            <a:off x="6171877" y="1583268"/>
            <a:ext cx="5012912" cy="45969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800"/>
              </a:spcBef>
              <a:defRPr sz="1333">
                <a:solidFill>
                  <a:schemeClr val="accent2">
                    <a:lumMod val="50000"/>
                  </a:schemeClr>
                </a:solidFill>
                <a:latin typeface="Courier" panose="02060409020205020404" pitchFamily="49" charset="0"/>
              </a:defRPr>
            </a:lvl1pPr>
          </a:lstStyle>
          <a:p>
            <a:pPr lvl="0"/>
            <a:r>
              <a:rPr lang="es-MX" noProof="0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305175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829088" y="1295400"/>
            <a:ext cx="8645112" cy="4884796"/>
          </a:xfrm>
        </p:spPr>
        <p:txBody>
          <a:bodyPr/>
          <a:lstStyle>
            <a:lvl1pPr>
              <a:lnSpc>
                <a:spcPct val="150000"/>
              </a:lnSpc>
              <a:spcBef>
                <a:spcPts val="800"/>
              </a:spcBef>
              <a:defRPr/>
            </a:lvl1pPr>
          </a:lstStyle>
          <a:p>
            <a:pPr lvl="0"/>
            <a:r>
              <a:rPr lang="es-MX" noProof="0" dirty="0"/>
              <a:t>Texto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2" y="6481012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Marcador de gráfico 3"/>
          <p:cNvSpPr>
            <a:spLocks noGrp="1"/>
          </p:cNvSpPr>
          <p:nvPr>
            <p:ph type="chart" sz="quarter" idx="15" hasCustomPrompt="1"/>
          </p:nvPr>
        </p:nvSpPr>
        <p:spPr>
          <a:xfrm>
            <a:off x="9760161" y="1295400"/>
            <a:ext cx="1584960" cy="2133600"/>
          </a:xfrm>
        </p:spPr>
        <p:txBody>
          <a:bodyPr>
            <a:normAutofit/>
          </a:bodyPr>
          <a:lstStyle>
            <a:lvl1pPr>
              <a:defRPr lang="en-US" sz="1333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6" hasCustomPrompt="1"/>
          </p:nvPr>
        </p:nvSpPr>
        <p:spPr>
          <a:xfrm>
            <a:off x="9760162" y="3539068"/>
            <a:ext cx="2029067" cy="2641129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867" baseline="0"/>
            </a:lvl1pPr>
          </a:lstStyle>
          <a:p>
            <a:pPr lvl="0"/>
            <a:r>
              <a:rPr lang="es-ES" dirty="0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08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 Condensed" panose="020B0606020202030204" pitchFamily="34" charset="0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262781"/>
            <a:ext cx="4320988" cy="619125"/>
          </a:xfrm>
          <a:prstGeom prst="rect">
            <a:avLst/>
          </a:prstGeom>
        </p:spPr>
        <p:txBody>
          <a:bodyPr/>
          <a:lstStyle>
            <a:lvl1pPr algn="r">
              <a:defRPr sz="5334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-1" y="3917950"/>
            <a:ext cx="4320989" cy="982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738058" y="1757085"/>
            <a:ext cx="6539543" cy="3850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s-MX" noProof="0" dirty="0"/>
              <a:t>HAZ CLIC PARA MODIFICAR 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 dirty="0"/>
              <a:t>EDITAR ESTILOS DE TEXTO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618068" y="1620254"/>
            <a:ext cx="3986017" cy="3987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67" kern="1200" baseline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484094" y="1620254"/>
            <a:ext cx="157338" cy="3987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738058" y="1620255"/>
            <a:ext cx="6539543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738058" y="2079811"/>
            <a:ext cx="6539543" cy="35274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754597" y="2008094"/>
            <a:ext cx="652272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7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2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618068" y="1620254"/>
            <a:ext cx="3986017" cy="3987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484094" y="1620254"/>
            <a:ext cx="157338" cy="3987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738058" y="1620255"/>
            <a:ext cx="6539543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738058" y="2079813"/>
            <a:ext cx="6539543" cy="14007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754597" y="2008094"/>
            <a:ext cx="652272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4738058" y="3652412"/>
            <a:ext cx="6539543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38058" y="4111970"/>
            <a:ext cx="6539543" cy="14007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4754597" y="4040251"/>
            <a:ext cx="652272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20" name="Marcador de tex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657484" y="1396137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559368" y="1396137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559370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554637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559370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3493319" y="1396137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3395203" y="1396137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3395205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3390473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3395205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6333387" y="1396137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235271" y="1396137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6235273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6230541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6235273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>
            <a:off x="9169222" y="1396137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9071107" y="1396137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9071109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9066376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32" name="直線コネクタ 31"/>
          <p:cNvCxnSpPr/>
          <p:nvPr userDrawn="1"/>
        </p:nvCxnSpPr>
        <p:spPr>
          <a:xfrm>
            <a:off x="9071109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35" name="Marcador de tex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37" name="Marcador de texto 14"/>
          <p:cNvSpPr>
            <a:spLocks noGrp="1"/>
          </p:cNvSpPr>
          <p:nvPr>
            <p:ph type="body" sz="quarter" idx="25" hasCustomPrompt="1"/>
          </p:nvPr>
        </p:nvSpPr>
        <p:spPr>
          <a:xfrm>
            <a:off x="1" y="6481012"/>
            <a:ext cx="5494867" cy="365125"/>
          </a:xfrm>
        </p:spPr>
        <p:txBody>
          <a:bodyPr anchor="ctr"/>
          <a:lstStyle>
            <a:lvl1pPr>
              <a:defRPr lang="en-US" sz="1200" kern="1200" baseline="0" dirty="0" err="1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Institución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9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73560" y="1396137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75444" y="1396137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6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6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4857662" y="1396137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759546" y="1396137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59548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4815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759548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8646494" y="1396137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548379" y="1396137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548380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3648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548380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2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30" name="Marcador de texto 12"/>
          <p:cNvSpPr>
            <a:spLocks noGrp="1"/>
          </p:cNvSpPr>
          <p:nvPr>
            <p:ph type="body" sz="quarter" idx="21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7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607750" y="1403366"/>
            <a:ext cx="3358174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03018" y="1861248"/>
            <a:ext cx="3364220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07750" y="1795549"/>
            <a:ext cx="335817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391852" y="1403366"/>
            <a:ext cx="3358174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en-US" altLang="ja-JP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387120" y="1861248"/>
            <a:ext cx="3364220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391852" y="1795549"/>
            <a:ext cx="335817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180684" y="1403366"/>
            <a:ext cx="3358174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175953" y="1861248"/>
            <a:ext cx="3364220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180684" y="1795549"/>
            <a:ext cx="335817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7" name="Marcador de texto 12"/>
          <p:cNvSpPr>
            <a:spLocks noGrp="1"/>
          </p:cNvSpPr>
          <p:nvPr>
            <p:ph type="body" sz="quarter" idx="21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6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607750" y="1403366"/>
            <a:ext cx="495149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03019" y="1861248"/>
            <a:ext cx="4960409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07750" y="1795549"/>
            <a:ext cx="495149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12" y="1403366"/>
            <a:ext cx="495149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4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084581" y="1861248"/>
            <a:ext cx="4960409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6089312" y="1795549"/>
            <a:ext cx="495149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7" name="Marcador de texto 12"/>
          <p:cNvSpPr>
            <a:spLocks noGrp="1"/>
          </p:cNvSpPr>
          <p:nvPr>
            <p:ph type="body" sz="quarter" idx="18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0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5" y="3996586"/>
            <a:ext cx="459571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4" y="4454466"/>
            <a:ext cx="4603989" cy="168966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5" y="4388768"/>
            <a:ext cx="459571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457007" y="3996586"/>
            <a:ext cx="459571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452276" y="4454466"/>
            <a:ext cx="4603989" cy="168966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6457007" y="4388768"/>
            <a:ext cx="459571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73559" y="1396137"/>
            <a:ext cx="4497600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16:9</a:t>
            </a: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75444" y="1396137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6550389" y="1397105"/>
            <a:ext cx="4497600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16:9</a:t>
            </a:r>
          </a:p>
        </p:txBody>
      </p:sp>
      <p:sp>
        <p:nvSpPr>
          <p:cNvPr id="18" name="正方形/長方形 17"/>
          <p:cNvSpPr/>
          <p:nvPr userDrawn="1"/>
        </p:nvSpPr>
        <p:spPr>
          <a:xfrm>
            <a:off x="6452275" y="1397105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9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24" name="Marcador de texto 12"/>
          <p:cNvSpPr>
            <a:spLocks noGrp="1"/>
          </p:cNvSpPr>
          <p:nvPr>
            <p:ph type="body" sz="quarter" idx="19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974452"/>
            <a:ext cx="12193101" cy="304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215224"/>
            <a:ext cx="4320988" cy="423699"/>
          </a:xfrm>
          <a:prstGeom prst="rect">
            <a:avLst/>
          </a:prstGeom>
        </p:spPr>
        <p:txBody>
          <a:bodyPr anchor="b"/>
          <a:lstStyle>
            <a:lvl1pPr algn="r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2345" y="4215224"/>
            <a:ext cx="7392609" cy="20452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-1" y="4638923"/>
            <a:ext cx="4320989" cy="982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700" dirty="0">
              <a:latin typeface="+mj-lt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4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6481012"/>
            <a:ext cx="5494867" cy="365125"/>
          </a:xfrm>
        </p:spPr>
        <p:txBody>
          <a:bodyPr anchor="ctr"/>
          <a:lstStyle>
            <a:lvl1pPr>
              <a:defRPr lang="en-US" sz="1200" kern="1200" baseline="0" dirty="0" err="1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Institución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9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6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6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59548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4815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759548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548380" y="3996586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3648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548380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975784" y="1284967"/>
            <a:ext cx="2643566" cy="2643565"/>
          </a:xfrm>
          <a:prstGeom prst="rect">
            <a:avLst/>
          </a:prstGeom>
        </p:spPr>
        <p:txBody>
          <a:bodyPr/>
          <a:lstStyle>
            <a:lvl1pPr>
              <a:defRPr sz="1667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4743858" y="1284967"/>
            <a:ext cx="2643566" cy="264356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67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8548380" y="1283127"/>
            <a:ext cx="2643566" cy="264356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  <a:p>
            <a:endParaRPr lang="en-US" dirty="0"/>
          </a:p>
        </p:txBody>
      </p:sp>
      <p:sp>
        <p:nvSpPr>
          <p:cNvPr id="18" name="Marcador de tex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2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1" y="6477920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6045003" y="1908403"/>
            <a:ext cx="5545895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040271" y="2366285"/>
            <a:ext cx="5555881" cy="302789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045003" y="2300585"/>
            <a:ext cx="5545895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531300" y="1908402"/>
            <a:ext cx="5418666" cy="34857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22" hasCustomPrompt="1"/>
          </p:nvPr>
        </p:nvSpPr>
        <p:spPr>
          <a:xfrm>
            <a:off x="8678334" y="6481012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5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s-MX" noProof="0" dirty="0"/>
              <a:t>ESCRIBE EL TÍTULO DE LA DIAPOSITIVA AQUÍ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53" name="Marcador de posición de imagen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58" name="Marcador de texto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 dirty="0"/>
              <a:t>ESCRIBE EL SUBTÍTULO AQUÍ</a:t>
            </a:r>
          </a:p>
        </p:txBody>
      </p:sp>
      <p:sp>
        <p:nvSpPr>
          <p:cNvPr id="59" name="Marcador de número de diapositiva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048000" y="4135599"/>
            <a:ext cx="9135908" cy="116397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tx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039908" y="5274529"/>
            <a:ext cx="9144000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2">
                    <a:lumMod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048000" y="5219363"/>
            <a:ext cx="9144000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0" descr="alligator_1">
            <a:extLst>
              <a:ext uri="{FF2B5EF4-FFF2-40B4-BE49-F238E27FC236}">
                <a16:creationId xmlns:a16="http://schemas.microsoft.com/office/drawing/2014/main" id="{5CAA7D9C-59E1-4769-80C1-8A504A62B5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98" y="6492124"/>
            <a:ext cx="495300" cy="36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6A850C-A5C2-2C58-A00B-4E5005B9EE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8970" y="64248"/>
            <a:ext cx="2617950" cy="8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8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8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8077201" y="6481012"/>
            <a:ext cx="3496733" cy="365125"/>
          </a:xfrm>
        </p:spPr>
        <p:txBody>
          <a:bodyPr/>
          <a:lstStyle>
            <a:lvl1pPr>
              <a:defRPr>
                <a:latin typeface="Helvetica Condensed" panose="020B0606020202030204" pitchFamily="34" charset="0"/>
              </a:defRPr>
            </a:lvl1pPr>
          </a:lstStyle>
          <a:p>
            <a:r>
              <a:rPr lang="en-US" dirty="0" err="1"/>
              <a:t>Lagarto</a:t>
            </a:r>
            <a:r>
              <a:rPr lang="en-US" dirty="0"/>
              <a:t> I Processor Microarchitecture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73934" y="6481012"/>
            <a:ext cx="618067" cy="376989"/>
          </a:xfrm>
        </p:spPr>
        <p:txBody>
          <a:bodyPr/>
          <a:lstStyle>
            <a:lvl1pPr algn="ctr">
              <a:defRPr lang="en-US" sz="1200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8" y="605578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6" y="3996586"/>
            <a:ext cx="2627877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1867"/>
              </a:lnSpc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6" y="4388768"/>
            <a:ext cx="2627877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59548" y="3996586"/>
            <a:ext cx="2627877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4815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1867"/>
              </a:lnSpc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759548" y="4388768"/>
            <a:ext cx="2627877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548380" y="3996586"/>
            <a:ext cx="2627877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3648" y="4454467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1867"/>
              </a:lnSpc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548380" y="4388768"/>
            <a:ext cx="2627877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975784" y="1284967"/>
            <a:ext cx="2643566" cy="26435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4743858" y="1284967"/>
            <a:ext cx="2643566" cy="2643565"/>
          </a:xfrm>
          <a:prstGeom prst="rect">
            <a:avLst/>
          </a:prstGeom>
        </p:spPr>
        <p:txBody>
          <a:bodyPr/>
          <a:lstStyle>
            <a:lvl1pPr marL="0" marR="0" indent="0" algn="l" defTabSz="9144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8548380" y="1283127"/>
            <a:ext cx="2643566" cy="2643565"/>
          </a:xfrm>
          <a:prstGeom prst="rect">
            <a:avLst/>
          </a:prstGeom>
        </p:spPr>
        <p:txBody>
          <a:bodyPr/>
          <a:lstStyle>
            <a:lvl1pPr marL="0" marR="0" indent="0" algn="l" defTabSz="9144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3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ESCRIBE EL TÍTULO DE LA DIAPOSITIVA AQUÍ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ESCRIBE EL SUBTÍTULO AQUÍ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7" name="Forma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MX" sz="2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s-MX" sz="2400" b="1" i="0" spc="0" noProof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es-MX" noProof="0" dirty="0"/>
              <a:t>HAZ CLIC PARA MODIFICAR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 dirty="0"/>
              <a:t>EDITAR ESTILOS DE TEXTO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 dirty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 dirty="0"/>
              <a:t>HAZ CLIC PARA MODIFICAR 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 dirty="0"/>
              <a:t>EDITAR ESTILOS DE TEXTO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s-MX" noProof="0" dirty="0"/>
              <a:t>HAZ CLIC PARA MODIFICAR 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7" name="Forma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MX" sz="2400" b="1" kern="1200" noProof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s-MX" sz="2400" b="1" kern="1200" noProof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s-MX" sz="2400" b="1" i="0" spc="0" noProof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7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6481011"/>
            <a:ext cx="12192000" cy="376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8678779" y="6481011"/>
            <a:ext cx="3513221" cy="3769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2192000" cy="975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" y="0"/>
            <a:ext cx="258945" cy="9750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ángulo 8"/>
          <p:cNvSpPr/>
          <p:nvPr userDrawn="1"/>
        </p:nvSpPr>
        <p:spPr>
          <a:xfrm>
            <a:off x="11255999" y="0"/>
            <a:ext cx="936000" cy="972000"/>
          </a:xfrm>
          <a:prstGeom prst="rect">
            <a:avLst/>
          </a:prstGeom>
          <a:blipFill dpi="0" rotWithShape="1">
            <a:blip r:embed="rId19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88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Marcador de texto 14"/>
          <p:cNvSpPr txBox="1">
            <a:spLocks/>
          </p:cNvSpPr>
          <p:nvPr userDrawn="1"/>
        </p:nvSpPr>
        <p:spPr>
          <a:xfrm>
            <a:off x="0" y="6481011"/>
            <a:ext cx="5494867" cy="365125"/>
          </a:xfrm>
          <a:prstGeom prst="rect">
            <a:avLst/>
          </a:prstGeom>
        </p:spPr>
        <p:txBody>
          <a:bodyPr anchor="ctr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800" kern="1200" baseline="0" dirty="0" err="1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  <a:lvl2pPr marL="4572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99F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6858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66C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9144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11430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99"/>
              </a:buClr>
              <a:buFont typeface="Arial" panose="020B0604020202020204" pitchFamily="34" charset="0"/>
              <a:buChar char="•"/>
              <a:tabLst>
                <a:tab pos="1143000" algn="l"/>
              </a:tabLst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dirty="0"/>
              <a:t>Instituto Politécnico Nacional, Centro de Investigación</a:t>
            </a:r>
            <a:r>
              <a:rPr lang="es-MX" sz="1200" baseline="0" dirty="0"/>
              <a:t> en Computación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83816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bg1">
              <a:lumMod val="95000"/>
            </a:schemeClr>
          </a:solidFill>
          <a:latin typeface="Bebas Neue Bold" panose="020B0606020202050201" pitchFamily="34" charset="0"/>
          <a:ea typeface="A-OTF Shin Go Pro L" panose="020B0300000000000000" pitchFamily="34" charset="-128"/>
          <a:cs typeface="+mj-cs"/>
        </a:defRPr>
      </a:lvl1pPr>
    </p:titleStyle>
    <p:bodyStyle>
      <a:lvl1pPr marL="0" indent="0" algn="l" defTabSz="914446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None/>
        <a:defRPr sz="200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304815" indent="-152408" algn="l" defTabSz="914446" rtl="0" eaLnBrk="1" latinLnBrk="0" hangingPunct="1">
        <a:lnSpc>
          <a:spcPct val="100000"/>
        </a:lnSpc>
        <a:spcBef>
          <a:spcPts val="0"/>
        </a:spcBef>
        <a:buClr>
          <a:srgbClr val="0099FF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457223" indent="-152408" algn="l" defTabSz="914446" rtl="0" eaLnBrk="1" latinLnBrk="0" hangingPunct="1">
        <a:lnSpc>
          <a:spcPct val="100000"/>
        </a:lnSpc>
        <a:spcBef>
          <a:spcPts val="0"/>
        </a:spcBef>
        <a:buClr>
          <a:srgbClr val="0066CC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3pPr>
      <a:lvl4pPr marL="609630" indent="-152408" algn="l" defTabSz="914446" rtl="0" eaLnBrk="1" latinLnBrk="0" hangingPunct="1">
        <a:lnSpc>
          <a:spcPct val="100000"/>
        </a:lnSpc>
        <a:spcBef>
          <a:spcPts val="0"/>
        </a:spcBef>
        <a:buClr>
          <a:srgbClr val="0033CC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762038" indent="-152408" algn="l" defTabSz="914446" rtl="0" eaLnBrk="1" latinLnBrk="0" hangingPunct="1">
        <a:lnSpc>
          <a:spcPct val="100000"/>
        </a:lnSpc>
        <a:spcBef>
          <a:spcPts val="0"/>
        </a:spcBef>
        <a:buClr>
          <a:srgbClr val="003399"/>
        </a:buClr>
        <a:buFont typeface="Arial" panose="020B0604020202020204" pitchFamily="34" charset="0"/>
        <a:buChar char="•"/>
        <a:tabLst>
          <a:tab pos="762038" algn="l"/>
        </a:tabLst>
        <a:defRPr sz="1333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6481012"/>
            <a:ext cx="12192000" cy="376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8678780" y="6481012"/>
            <a:ext cx="3513221" cy="3769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2192000" cy="975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2" y="0"/>
            <a:ext cx="258945" cy="9750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ángulo 8"/>
          <p:cNvSpPr/>
          <p:nvPr userDrawn="1"/>
        </p:nvSpPr>
        <p:spPr>
          <a:xfrm>
            <a:off x="11255999" y="0"/>
            <a:ext cx="936000" cy="972000"/>
          </a:xfrm>
          <a:prstGeom prst="rect">
            <a:avLst/>
          </a:prstGeom>
          <a:blipFill dpi="0" rotWithShape="1">
            <a:blip r:embed="rId19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88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2" y="6481012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Marcador de texto 14"/>
          <p:cNvSpPr txBox="1">
            <a:spLocks/>
          </p:cNvSpPr>
          <p:nvPr userDrawn="1"/>
        </p:nvSpPr>
        <p:spPr>
          <a:xfrm>
            <a:off x="1" y="6481012"/>
            <a:ext cx="5494867" cy="365125"/>
          </a:xfrm>
          <a:prstGeom prst="rect">
            <a:avLst/>
          </a:prstGeom>
        </p:spPr>
        <p:txBody>
          <a:bodyPr anchor="ctr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800" kern="1200" baseline="0" dirty="0" err="1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  <a:lvl2pPr marL="4572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99F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6858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66C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9144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11430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99"/>
              </a:buClr>
              <a:buFont typeface="Arial" panose="020B0604020202020204" pitchFamily="34" charset="0"/>
              <a:buChar char="•"/>
              <a:tabLst>
                <a:tab pos="1143000" algn="l"/>
              </a:tabLst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dirty="0"/>
              <a:t>Instituto Politécnico Nacional, Centro de Investigación</a:t>
            </a:r>
            <a:r>
              <a:rPr lang="es-MX" sz="1200" baseline="0" dirty="0"/>
              <a:t> en Computación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88078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hf hdr="0" dt="0"/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bg1">
              <a:lumMod val="95000"/>
            </a:schemeClr>
          </a:solidFill>
          <a:latin typeface="Bebas Neue Bold" panose="020B0606020202050201" pitchFamily="34" charset="0"/>
          <a:ea typeface="A-OTF Shin Go Pro L" panose="020B0300000000000000" pitchFamily="34" charset="-128"/>
          <a:cs typeface="+mj-cs"/>
        </a:defRPr>
      </a:lvl1pPr>
    </p:titleStyle>
    <p:bodyStyle>
      <a:lvl1pPr marL="0" indent="0" algn="l" defTabSz="914492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None/>
        <a:defRPr sz="200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304831" indent="-152416" algn="l" defTabSz="914492" rtl="0" eaLnBrk="1" latinLnBrk="0" hangingPunct="1">
        <a:lnSpc>
          <a:spcPct val="100000"/>
        </a:lnSpc>
        <a:spcBef>
          <a:spcPts val="0"/>
        </a:spcBef>
        <a:buClr>
          <a:srgbClr val="0099FF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457246" indent="-152416" algn="l" defTabSz="914492" rtl="0" eaLnBrk="1" latinLnBrk="0" hangingPunct="1">
        <a:lnSpc>
          <a:spcPct val="100000"/>
        </a:lnSpc>
        <a:spcBef>
          <a:spcPts val="0"/>
        </a:spcBef>
        <a:buClr>
          <a:srgbClr val="0066CC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3pPr>
      <a:lvl4pPr marL="609660" indent="-152416" algn="l" defTabSz="914492" rtl="0" eaLnBrk="1" latinLnBrk="0" hangingPunct="1">
        <a:lnSpc>
          <a:spcPct val="100000"/>
        </a:lnSpc>
        <a:spcBef>
          <a:spcPts val="0"/>
        </a:spcBef>
        <a:buClr>
          <a:srgbClr val="0033CC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762076" indent="-152416" algn="l" defTabSz="914492" rtl="0" eaLnBrk="1" latinLnBrk="0" hangingPunct="1">
        <a:lnSpc>
          <a:spcPct val="100000"/>
        </a:lnSpc>
        <a:spcBef>
          <a:spcPts val="0"/>
        </a:spcBef>
        <a:buClr>
          <a:srgbClr val="003399"/>
        </a:buClr>
        <a:buFont typeface="Arial" panose="020B0604020202020204" pitchFamily="34" charset="0"/>
        <a:buChar char="•"/>
        <a:tabLst>
          <a:tab pos="762076" algn="l"/>
        </a:tabLst>
        <a:defRPr sz="1333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852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 edificio de ladrillo&#10;&#10;Descripción generada automáticamente">
            <a:extLst>
              <a:ext uri="{FF2B5EF4-FFF2-40B4-BE49-F238E27FC236}">
                <a16:creationId xmlns:a16="http://schemas.microsoft.com/office/drawing/2014/main" id="{0F0EC5FE-223D-E727-3A60-E2E19D01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4" b="524"/>
          <a:stretch>
            <a:fillRect/>
          </a:stretch>
        </p:blipFill>
        <p:spPr>
          <a:xfrm>
            <a:off x="261132" y="1041149"/>
            <a:ext cx="11669736" cy="5418389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elvetica Condensed" panose="020B0606020202030204" pitchFamily="34" charset="0"/>
              <a:cs typeface="+mn-cs"/>
            </a:endParaRPr>
          </a:p>
        </p:txBody>
      </p:sp>
      <p:sp>
        <p:nvSpPr>
          <p:cNvPr id="7" name="Subtítulo 8">
            <a:extLst>
              <a:ext uri="{FF2B5EF4-FFF2-40B4-BE49-F238E27FC236}">
                <a16:creationId xmlns:a16="http://schemas.microsoft.com/office/drawing/2014/main" id="{E03D7016-287F-4A68-8FFA-BD0F5C75C77B}"/>
              </a:ext>
            </a:extLst>
          </p:cNvPr>
          <p:cNvSpPr txBox="1">
            <a:spLocks/>
          </p:cNvSpPr>
          <p:nvPr/>
        </p:nvSpPr>
        <p:spPr>
          <a:xfrm>
            <a:off x="276341" y="33337"/>
            <a:ext cx="11764609" cy="296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457223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99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46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66CC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69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CC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1828891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99"/>
              </a:buClr>
              <a:buFont typeface="Arial" panose="020B0604020202020204" pitchFamily="34" charset="0"/>
              <a:buNone/>
              <a:tabLst>
                <a:tab pos="762038" algn="l"/>
              </a:tabLst>
              <a:defRPr sz="16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2286114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Metodología de aprendizaje</a:t>
            </a:r>
            <a:endParaRPr kumimoji="0" lang="en-US" sz="4000" b="0" i="0" u="none" strike="noStrike" kern="1200" cap="none" spc="0" normalizeH="0" baseline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ebas Neue Regular"/>
              <a:ea typeface="A-OTF Shin Go Pro L" panose="020B0300000000000000" pitchFamily="34" charset="-128"/>
              <a:cs typeface="+mj-cs"/>
            </a:endParaRPr>
          </a:p>
        </p:txBody>
      </p:sp>
      <p:sp>
        <p:nvSpPr>
          <p:cNvPr id="8" name="Subtítulo 9">
            <a:extLst>
              <a:ext uri="{FF2B5EF4-FFF2-40B4-BE49-F238E27FC236}">
                <a16:creationId xmlns:a16="http://schemas.microsoft.com/office/drawing/2014/main" id="{503B199C-8DC7-BD30-0069-BB08BB05EF1F}"/>
              </a:ext>
            </a:extLst>
          </p:cNvPr>
          <p:cNvSpPr txBox="1">
            <a:spLocks/>
          </p:cNvSpPr>
          <p:nvPr/>
        </p:nvSpPr>
        <p:spPr>
          <a:xfrm>
            <a:off x="276341" y="582267"/>
            <a:ext cx="12532823" cy="365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457223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99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46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66CC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69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CC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1828891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99"/>
              </a:buClr>
              <a:buFont typeface="Arial" panose="020B0604020202020204" pitchFamily="34" charset="0"/>
              <a:buNone/>
              <a:tabLst>
                <a:tab pos="762038" algn="l"/>
              </a:tabLst>
              <a:defRPr sz="16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2286114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rgbClr val="00B0F0"/>
                </a:solidFill>
              </a:rPr>
              <a:t>Basada en </a:t>
            </a:r>
            <a:r>
              <a:rPr lang="es-MX" dirty="0">
                <a:solidFill>
                  <a:srgbClr val="FFC000"/>
                </a:solidFill>
              </a:rPr>
              <a:t>peer-</a:t>
            </a:r>
            <a:r>
              <a:rPr lang="es-MX" dirty="0" err="1">
                <a:solidFill>
                  <a:srgbClr val="FFC000"/>
                </a:solidFill>
              </a:rPr>
              <a:t>learning</a:t>
            </a:r>
            <a:endParaRPr lang="es-MX" dirty="0">
              <a:solidFill>
                <a:srgbClr val="FFC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1B0C4D9-5EB4-3844-C80C-7CB6B744FA51}"/>
              </a:ext>
            </a:extLst>
          </p:cNvPr>
          <p:cNvSpPr txBox="1"/>
          <p:nvPr/>
        </p:nvSpPr>
        <p:spPr>
          <a:xfrm>
            <a:off x="384132" y="1185848"/>
            <a:ext cx="6158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</a:rPr>
              <a:t>MICROSE</a:t>
            </a:r>
          </a:p>
          <a:p>
            <a:r>
              <a:rPr lang="es-ES_tradnl" b="1" dirty="0">
                <a:solidFill>
                  <a:schemeClr val="bg1"/>
                </a:solidFill>
              </a:rPr>
              <a:t>Laboratorio de Microtecnología y Sistemas Embebidos</a:t>
            </a:r>
          </a:p>
        </p:txBody>
      </p:sp>
    </p:spTree>
    <p:extLst>
      <p:ext uri="{BB962C8B-B14F-4D97-AF65-F5344CB8AC3E}">
        <p14:creationId xmlns:p14="http://schemas.microsoft.com/office/powerpoint/2010/main" val="1692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BA5B52B-D095-014E-7063-64ABDBB9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69" y="1025196"/>
            <a:ext cx="7714190" cy="5395865"/>
          </a:xfrm>
          <a:prstGeom prst="rect">
            <a:avLst/>
          </a:prstGeom>
          <a:solidFill>
            <a:schemeClr val="bg1">
              <a:alpha val="3000"/>
            </a:schemeClr>
          </a:solidFill>
          <a:effectLst>
            <a:glow rad="101600">
              <a:schemeClr val="bg1">
                <a:alpha val="3000"/>
              </a:schemeClr>
            </a:glow>
          </a:effectLst>
        </p:spPr>
      </p:pic>
      <p:sp>
        <p:nvSpPr>
          <p:cNvPr id="34817" name="Título 1">
            <a:extLst>
              <a:ext uri="{FF2B5EF4-FFF2-40B4-BE49-F238E27FC236}">
                <a16:creationId xmlns:a16="http://schemas.microsoft.com/office/drawing/2014/main" id="{1172BD4D-C4E4-BB36-77CB-59862B84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es-MX"/>
              <a:t>Innovación</a:t>
            </a:r>
          </a:p>
        </p:txBody>
      </p:sp>
      <p:sp>
        <p:nvSpPr>
          <p:cNvPr id="34818" name="Subtítulo 2">
            <a:extLst>
              <a:ext uri="{FF2B5EF4-FFF2-40B4-BE49-F238E27FC236}">
                <a16:creationId xmlns:a16="http://schemas.microsoft.com/office/drawing/2014/main" id="{239915C4-043A-58B6-355B-C1A52481C3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Peer-learning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BE40E0-0AE7-4E46-7B1A-6535B788CC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4820" name="Imagen 4">
            <a:extLst>
              <a:ext uri="{FF2B5EF4-FFF2-40B4-BE49-F238E27FC236}">
                <a16:creationId xmlns:a16="http://schemas.microsoft.com/office/drawing/2014/main" id="{96A02B21-013D-26E2-6764-40D12CF60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11" y="2894845"/>
            <a:ext cx="32766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ítulo 1">
            <a:extLst>
              <a:ext uri="{FF2B5EF4-FFF2-40B4-BE49-F238E27FC236}">
                <a16:creationId xmlns:a16="http://schemas.microsoft.com/office/drawing/2014/main" id="{7988038D-9E96-F2C4-5D22-38E72909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es-MX"/>
              <a:t>Innovación</a:t>
            </a:r>
          </a:p>
        </p:txBody>
      </p:sp>
      <p:sp>
        <p:nvSpPr>
          <p:cNvPr id="30722" name="Subtítulo 2">
            <a:extLst>
              <a:ext uri="{FF2B5EF4-FFF2-40B4-BE49-F238E27FC236}">
                <a16:creationId xmlns:a16="http://schemas.microsoft.com/office/drawing/2014/main" id="{D4822BF0-D690-DEDA-970B-1B849D346E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Peer-learning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3FCBD2-3EB2-3BB3-2015-6ECB12CFC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s-MX" alt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Enseñanza-Aprendizaje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CD9EBB-BCB3-4D05-9E9B-5BF01BF0F6C4}"/>
              </a:ext>
            </a:extLst>
          </p:cNvPr>
          <p:cNvSpPr txBox="1"/>
          <p:nvPr/>
        </p:nvSpPr>
        <p:spPr>
          <a:xfrm>
            <a:off x="823427" y="1682058"/>
            <a:ext cx="5688013" cy="1866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914492" eaLnBrk="1" hangingPunct="1">
              <a:lnSpc>
                <a:spcPct val="70000"/>
              </a:lnSpc>
              <a:spcBef>
                <a:spcPct val="0"/>
              </a:spcBef>
            </a:pPr>
            <a:r>
              <a:rPr lang="es-MX" altLang="es-MX" sz="1700" dirty="0">
                <a:solidFill>
                  <a:srgbClr val="00206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Considere un  pieza de acero rectangular con un hueco en el centro.</a:t>
            </a: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</a:pPr>
            <a:endParaRPr lang="es-MX" altLang="es-MX" sz="1700" dirty="0">
              <a:solidFill>
                <a:srgbClr val="002060"/>
              </a:solidFill>
              <a:latin typeface="+mj-lt"/>
              <a:ea typeface="A-OTF Shin Go Pro L" panose="020B0300000000000000" pitchFamily="34" charset="-128"/>
              <a:cs typeface="+mj-cs"/>
            </a:endParaRP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</a:pPr>
            <a:r>
              <a:rPr lang="es-MX" altLang="es-MX" sz="1700" dirty="0">
                <a:solidFill>
                  <a:srgbClr val="00206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Cuando la pieza se calienta uniformemente, que pasa con el diámetro del hueco :</a:t>
            </a:r>
          </a:p>
          <a:p>
            <a:pPr eaLnBrk="1" hangingPunct="1"/>
            <a:endParaRPr lang="es-MX" altLang="es-MX" dirty="0">
              <a:solidFill>
                <a:schemeClr val="accent4"/>
              </a:solidFill>
            </a:endParaRP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  <a:buFontTx/>
              <a:buAutoNum type="arabicPeriod"/>
            </a:pPr>
            <a:r>
              <a:rPr lang="es-MX" altLang="es-MX" sz="1700" dirty="0">
                <a:solidFill>
                  <a:schemeClr val="accent2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Incrementa.</a:t>
            </a: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  <a:buFontTx/>
              <a:buAutoNum type="arabicPeriod"/>
            </a:pPr>
            <a:r>
              <a:rPr lang="es-MX" altLang="es-MX" sz="1700" dirty="0">
                <a:solidFill>
                  <a:srgbClr val="898989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Permanece igual.</a:t>
            </a: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  <a:buFontTx/>
              <a:buAutoNum type="arabicPeriod"/>
            </a:pPr>
            <a:r>
              <a:rPr lang="es-MX" altLang="es-MX" sz="1700" dirty="0">
                <a:solidFill>
                  <a:srgbClr val="898989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Decrece</a:t>
            </a:r>
          </a:p>
          <a:p>
            <a:pPr eaLnBrk="1" hangingPunct="1"/>
            <a:endParaRPr lang="es-MX" altLang="es-MX" dirty="0">
              <a:solidFill>
                <a:srgbClr val="000090"/>
              </a:solidFill>
            </a:endParaRPr>
          </a:p>
        </p:txBody>
      </p:sp>
      <p:pic>
        <p:nvPicPr>
          <p:cNvPr id="30724" name="Imagen 4">
            <a:extLst>
              <a:ext uri="{FF2B5EF4-FFF2-40B4-BE49-F238E27FC236}">
                <a16:creationId xmlns:a16="http://schemas.microsoft.com/office/drawing/2014/main" id="{C3ED5CA8-43C8-062E-542E-53E6156F6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07" y="2675252"/>
            <a:ext cx="3701650" cy="260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38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69F1454-DC73-7342-9125-1712D7054A31}"/>
              </a:ext>
            </a:extLst>
          </p:cNvPr>
          <p:cNvSpPr/>
          <p:nvPr/>
        </p:nvSpPr>
        <p:spPr>
          <a:xfrm>
            <a:off x="17093" y="-764481"/>
            <a:ext cx="12192000" cy="76224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Mateo Valero (Alfamén -Zaragoza-, 1952), considerado uno de los científicos más influyentes de España,</a:t>
            </a:r>
            <a:endParaRPr lang="es-MX" b="1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094" name="Marcador de número de diapositiva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sz="1200" smtClean="0"/>
              <a:pPr rtl="0"/>
              <a:t>12</a:t>
            </a:fld>
            <a:endParaRPr lang="es-MX" sz="12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F944EAC-1CFF-BF45-B75A-9340A6014CCA}"/>
              </a:ext>
            </a:extLst>
          </p:cNvPr>
          <p:cNvSpPr/>
          <p:nvPr/>
        </p:nvSpPr>
        <p:spPr>
          <a:xfrm>
            <a:off x="8641116" y="511428"/>
            <a:ext cx="2199844" cy="372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6CBD137-01B3-462E-AF20-7E1714368754}"/>
              </a:ext>
            </a:extLst>
          </p:cNvPr>
          <p:cNvSpPr/>
          <p:nvPr/>
        </p:nvSpPr>
        <p:spPr>
          <a:xfrm>
            <a:off x="562743" y="213161"/>
            <a:ext cx="5283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FFFFFF"/>
                </a:solidFill>
                <a:latin typeface="Roboto"/>
              </a:rPr>
              <a:t>MICROSE</a:t>
            </a:r>
          </a:p>
        </p:txBody>
      </p:sp>
      <p:pic>
        <p:nvPicPr>
          <p:cNvPr id="5" name="Marcador de posición de imagen 4" descr="Un grupo de gente sentados en un restaurante&#10;&#10;Descripción generada automáticamente">
            <a:extLst>
              <a:ext uri="{FF2B5EF4-FFF2-40B4-BE49-F238E27FC236}">
                <a16:creationId xmlns:a16="http://schemas.microsoft.com/office/drawing/2014/main" id="{8B1324E6-0C44-4B33-A15B-4DC8509228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563" r="20563"/>
          <a:stretch>
            <a:fillRect/>
          </a:stretch>
        </p:blipFill>
        <p:spPr>
          <a:xfrm>
            <a:off x="0" y="-751147"/>
            <a:ext cx="6096000" cy="7622482"/>
          </a:xfr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795532F-EBFA-4F7C-9503-2C74A8E1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" y="-751147"/>
            <a:ext cx="6078907" cy="76224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F43757B-6BB2-4CDD-AB7A-036030AD2843}"/>
              </a:ext>
            </a:extLst>
          </p:cNvPr>
          <p:cNvSpPr/>
          <p:nvPr/>
        </p:nvSpPr>
        <p:spPr>
          <a:xfrm>
            <a:off x="75551" y="219040"/>
            <a:ext cx="50300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FFFFFF"/>
                </a:solidFill>
                <a:latin typeface="Roboto"/>
              </a:rPr>
              <a:t>Investigación Clave</a:t>
            </a:r>
          </a:p>
          <a:p>
            <a:pPr algn="ctr"/>
            <a:endParaRPr lang="es-MX" sz="1600" b="1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2D3197-966A-4B80-A44F-DFA0213C5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192" y="174927"/>
            <a:ext cx="4537902" cy="301770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776791A-B76A-4E82-96CF-6F69A51C0271}"/>
              </a:ext>
            </a:extLst>
          </p:cNvPr>
          <p:cNvSpPr/>
          <p:nvPr/>
        </p:nvSpPr>
        <p:spPr>
          <a:xfrm>
            <a:off x="6583192" y="3206326"/>
            <a:ext cx="453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Roboto"/>
              </a:rPr>
              <a:t>Mateo Valero: “Una investigación bien hecha, produce riqueza”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B469D8-A1B6-42E0-A5BB-17D5690BE31E}"/>
              </a:ext>
            </a:extLst>
          </p:cNvPr>
          <p:cNvSpPr/>
          <p:nvPr/>
        </p:nvSpPr>
        <p:spPr>
          <a:xfrm>
            <a:off x="5774635" y="431725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MX" dirty="0">
                <a:solidFill>
                  <a:srgbClr val="000000"/>
                </a:solidFill>
                <a:latin typeface="Encode Sans"/>
              </a:rPr>
              <a:t>Mateo Valero (</a:t>
            </a:r>
            <a:r>
              <a:rPr lang="es-MX" dirty="0" err="1">
                <a:solidFill>
                  <a:srgbClr val="000000"/>
                </a:solidFill>
                <a:latin typeface="Encode Sans"/>
              </a:rPr>
              <a:t>Alfamén</a:t>
            </a:r>
            <a:r>
              <a:rPr lang="es-MX" dirty="0">
                <a:solidFill>
                  <a:srgbClr val="000000"/>
                </a:solidFill>
                <a:latin typeface="Encode Sans"/>
              </a:rPr>
              <a:t> -Zaragoza-, 1952), considerado uno de los científicos más influyentes de España, </a:t>
            </a:r>
            <a:r>
              <a:rPr lang="es-MX" dirty="0"/>
              <a:t>Premio Eckert-Mauchly -el mayor galardón mundial en Arquitectura de Computadores-, Premio Nacional de Investigación Julio Rey Pastor y Premio Rey Jaime I a la investigación básica.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9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69F1454-DC73-7342-9125-1712D7054A31}"/>
              </a:ext>
            </a:extLst>
          </p:cNvPr>
          <p:cNvSpPr/>
          <p:nvPr/>
        </p:nvSpPr>
        <p:spPr>
          <a:xfrm>
            <a:off x="17093" y="-764481"/>
            <a:ext cx="12192000" cy="76224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/>
              <a:t>proyectos con retos científicos y tecnológicos de alto nivel. </a:t>
            </a:r>
            <a:endParaRPr lang="es-MX" dirty="0"/>
          </a:p>
        </p:txBody>
      </p:sp>
      <p:sp>
        <p:nvSpPr>
          <p:cNvPr id="2094" name="Marcador de número de diapositiva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sz="1200" smtClean="0"/>
              <a:pPr rtl="0"/>
              <a:t>13</a:t>
            </a:fld>
            <a:endParaRPr lang="es-MX" sz="12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F944EAC-1CFF-BF45-B75A-9340A6014CCA}"/>
              </a:ext>
            </a:extLst>
          </p:cNvPr>
          <p:cNvSpPr/>
          <p:nvPr/>
        </p:nvSpPr>
        <p:spPr>
          <a:xfrm>
            <a:off x="8641116" y="511428"/>
            <a:ext cx="2199844" cy="372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6CBD137-01B3-462E-AF20-7E1714368754}"/>
              </a:ext>
            </a:extLst>
          </p:cNvPr>
          <p:cNvSpPr/>
          <p:nvPr/>
        </p:nvSpPr>
        <p:spPr>
          <a:xfrm>
            <a:off x="562743" y="213161"/>
            <a:ext cx="5283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FFFFFF"/>
                </a:solidFill>
                <a:latin typeface="Roboto"/>
              </a:rPr>
              <a:t>MICROSE</a:t>
            </a:r>
          </a:p>
        </p:txBody>
      </p:sp>
      <p:pic>
        <p:nvPicPr>
          <p:cNvPr id="5" name="Marcador de posición de imagen 4" descr="Un grupo de gente sentados en un restaurante&#10;&#10;Descripción generada automáticamente">
            <a:extLst>
              <a:ext uri="{FF2B5EF4-FFF2-40B4-BE49-F238E27FC236}">
                <a16:creationId xmlns:a16="http://schemas.microsoft.com/office/drawing/2014/main" id="{8B1324E6-0C44-4B33-A15B-4DC8509228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563" r="20563"/>
          <a:stretch>
            <a:fillRect/>
          </a:stretch>
        </p:blipFill>
        <p:spPr>
          <a:xfrm>
            <a:off x="0" y="-751147"/>
            <a:ext cx="6096000" cy="7622482"/>
          </a:xfr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795532F-EBFA-4F7C-9503-2C74A8E1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3" y="-789053"/>
            <a:ext cx="6078907" cy="76224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F43757B-6BB2-4CDD-AB7A-036030AD2843}"/>
              </a:ext>
            </a:extLst>
          </p:cNvPr>
          <p:cNvSpPr/>
          <p:nvPr/>
        </p:nvSpPr>
        <p:spPr>
          <a:xfrm>
            <a:off x="17093" y="468648"/>
            <a:ext cx="5441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FFFFFF"/>
                </a:solidFill>
                <a:latin typeface="Roboto"/>
              </a:rPr>
              <a:t>Peer </a:t>
            </a:r>
            <a:r>
              <a:rPr lang="es-MX" sz="1600" b="1" dirty="0" err="1">
                <a:solidFill>
                  <a:srgbClr val="FFFFFF"/>
                </a:solidFill>
                <a:latin typeface="Roboto"/>
              </a:rPr>
              <a:t>Learning</a:t>
            </a:r>
            <a:endParaRPr lang="es-MX" sz="1600" b="1" dirty="0">
              <a:solidFill>
                <a:srgbClr val="FFFFFF"/>
              </a:solidFill>
              <a:latin typeface="Roboto"/>
            </a:endParaRPr>
          </a:p>
          <a:p>
            <a:pPr algn="ctr"/>
            <a:endParaRPr lang="es-MX" sz="1600" b="1" dirty="0">
              <a:solidFill>
                <a:srgbClr val="FFFFFF"/>
              </a:solidFill>
              <a:latin typeface="Roboto"/>
            </a:endParaRPr>
          </a:p>
          <a:p>
            <a:pPr algn="ctr"/>
            <a:endParaRPr lang="es-MX" sz="1600" b="1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8ECACA0-4D01-438B-8F1E-4BDE8F484DFE}"/>
              </a:ext>
            </a:extLst>
          </p:cNvPr>
          <p:cNvSpPr/>
          <p:nvPr/>
        </p:nvSpPr>
        <p:spPr>
          <a:xfrm>
            <a:off x="17093" y="1228675"/>
            <a:ext cx="5625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b="1" dirty="0">
                <a:solidFill>
                  <a:schemeClr val="bg1"/>
                </a:solidFill>
              </a:rPr>
              <a:t>Innovación en el proceso de enseñanza-aprendizaje:</a:t>
            </a:r>
          </a:p>
          <a:p>
            <a:pPr algn="just"/>
            <a:r>
              <a:rPr lang="es-MX" dirty="0">
                <a:solidFill>
                  <a:srgbClr val="FFFF00"/>
                </a:solidFill>
              </a:rPr>
              <a:t>Métodos en cuanto a la forma de razonamiento:</a:t>
            </a:r>
          </a:p>
          <a:p>
            <a:pPr algn="just"/>
            <a:endParaRPr lang="es-MX" dirty="0">
              <a:solidFill>
                <a:srgbClr val="3366FF"/>
              </a:solidFill>
            </a:endParaRPr>
          </a:p>
          <a:p>
            <a:pPr algn="just"/>
            <a:r>
              <a:rPr lang="es-MX" dirty="0">
                <a:solidFill>
                  <a:srgbClr val="FFFF00"/>
                </a:solidFill>
              </a:rPr>
              <a:t>Inductivo   –  de lo particular a lo general </a:t>
            </a:r>
          </a:p>
          <a:p>
            <a:pPr algn="just"/>
            <a:r>
              <a:rPr lang="es-MX" dirty="0">
                <a:solidFill>
                  <a:srgbClr val="FFFF00"/>
                </a:solidFill>
              </a:rPr>
              <a:t>Deductivo  –  de lo general a lo particular</a:t>
            </a:r>
          </a:p>
          <a:p>
            <a:pPr algn="just"/>
            <a:r>
              <a:rPr lang="es-MX" dirty="0">
                <a:solidFill>
                  <a:srgbClr val="FFFF00"/>
                </a:solidFill>
              </a:rPr>
              <a:t>Comparativo – soluciones por semejanza</a:t>
            </a:r>
          </a:p>
          <a:p>
            <a:pPr algn="just"/>
            <a:endParaRPr lang="es-MX" dirty="0">
              <a:solidFill>
                <a:srgbClr val="000090"/>
              </a:solidFill>
            </a:endParaRPr>
          </a:p>
          <a:p>
            <a:pPr algn="just"/>
            <a:r>
              <a:rPr lang="es-MX" dirty="0">
                <a:solidFill>
                  <a:schemeClr val="bg1"/>
                </a:solidFill>
              </a:rPr>
              <a:t>Los mismos métodos con ayuda de la tecnología</a:t>
            </a:r>
            <a:r>
              <a:rPr lang="es-MX" dirty="0">
                <a:solidFill>
                  <a:srgbClr val="000090"/>
                </a:solidFill>
              </a:rPr>
              <a:t>.</a:t>
            </a:r>
          </a:p>
          <a:p>
            <a:pPr algn="just"/>
            <a:endParaRPr lang="es-MX" dirty="0">
              <a:solidFill>
                <a:srgbClr val="000090"/>
              </a:solidFill>
            </a:endParaRPr>
          </a:p>
          <a:p>
            <a:pPr algn="just"/>
            <a:endParaRPr lang="es-MX" dirty="0">
              <a:solidFill>
                <a:srgbClr val="00009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B6BFD-31D4-488D-AD0C-E7462F3BF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415" y="2858134"/>
            <a:ext cx="3982769" cy="4013200"/>
          </a:xfrm>
          <a:prstGeom prst="rect">
            <a:avLst/>
          </a:prstGeom>
        </p:spPr>
      </p:pic>
      <p:pic>
        <p:nvPicPr>
          <p:cNvPr id="14" name="Imagen 17" descr="Screen Shot 2014-03-18 at 20.58.23.png">
            <a:extLst>
              <a:ext uri="{FF2B5EF4-FFF2-40B4-BE49-F238E27FC236}">
                <a16:creationId xmlns:a16="http://schemas.microsoft.com/office/drawing/2014/main" id="{0BD97409-803F-49D5-87AE-347E7BA29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7"/>
          <a:stretch>
            <a:fillRect/>
          </a:stretch>
        </p:blipFill>
        <p:spPr bwMode="auto">
          <a:xfrm>
            <a:off x="6983415" y="140017"/>
            <a:ext cx="3887788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uadroTexto 18">
            <a:extLst>
              <a:ext uri="{FF2B5EF4-FFF2-40B4-BE49-F238E27FC236}">
                <a16:creationId xmlns:a16="http://schemas.microsoft.com/office/drawing/2014/main" id="{593DA3C4-F476-488C-8800-2C9D18C7E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415" y="2382837"/>
            <a:ext cx="3887788" cy="461962"/>
          </a:xfrm>
          <a:prstGeom prst="rect">
            <a:avLst/>
          </a:pr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ES" sz="1200" dirty="0"/>
              <a:t>Harvard </a:t>
            </a:r>
            <a:r>
              <a:rPr lang="es-ES" sz="1200" dirty="0" err="1"/>
              <a:t>University</a:t>
            </a:r>
            <a:r>
              <a:rPr lang="es-ES" sz="1200" dirty="0"/>
              <a:t>  </a:t>
            </a:r>
          </a:p>
          <a:p>
            <a:pPr algn="ctr" eaLnBrk="1" hangingPunct="1"/>
            <a:r>
              <a:rPr lang="es-ES" sz="1200" dirty="0">
                <a:solidFill>
                  <a:srgbClr val="FFFF00"/>
                </a:solidFill>
              </a:rPr>
              <a:t>Dr. Eric Mazur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1DC3D00-FCAA-439D-BD6B-3ABFFA5EB9B3}"/>
              </a:ext>
            </a:extLst>
          </p:cNvPr>
          <p:cNvSpPr/>
          <p:nvPr/>
        </p:nvSpPr>
        <p:spPr>
          <a:xfrm>
            <a:off x="0" y="4862048"/>
            <a:ext cx="363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MX" b="1" dirty="0"/>
              <a:t>IPN: </a:t>
            </a:r>
            <a:r>
              <a:rPr lang="es-MX" b="1" dirty="0">
                <a:solidFill>
                  <a:schemeClr val="bg1"/>
                </a:solidFill>
              </a:rPr>
              <a:t>Peer-</a:t>
            </a:r>
            <a:r>
              <a:rPr lang="es-MX" b="1" dirty="0" err="1">
                <a:solidFill>
                  <a:schemeClr val="bg1"/>
                </a:solidFill>
              </a:rPr>
              <a:t>learning</a:t>
            </a:r>
            <a:r>
              <a:rPr lang="es-MX" b="1" dirty="0">
                <a:solidFill>
                  <a:schemeClr val="bg1"/>
                </a:solidFill>
              </a:rPr>
              <a:t> +</a:t>
            </a:r>
          </a:p>
          <a:p>
            <a:pPr lvl="0" algn="just"/>
            <a:r>
              <a:rPr lang="es-MX" dirty="0">
                <a:solidFill>
                  <a:schemeClr val="bg1"/>
                </a:solidFill>
              </a:rPr>
              <a:t>Los mismos métodos pero con retos científicos y tecnológicos de alto nivel. </a:t>
            </a:r>
          </a:p>
        </p:txBody>
      </p:sp>
    </p:spTree>
    <p:extLst>
      <p:ext uri="{BB962C8B-B14F-4D97-AF65-F5344CB8AC3E}">
        <p14:creationId xmlns:p14="http://schemas.microsoft.com/office/powerpoint/2010/main" val="124210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69F1454-DC73-7342-9125-1712D7054A31}"/>
              </a:ext>
            </a:extLst>
          </p:cNvPr>
          <p:cNvSpPr/>
          <p:nvPr/>
        </p:nvSpPr>
        <p:spPr>
          <a:xfrm>
            <a:off x="17093" y="-764481"/>
            <a:ext cx="12192000" cy="76224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94" name="Marcador de número de diapositiva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MX" sz="1200" smtClean="0"/>
              <a:pPr rtl="0"/>
              <a:t>2</a:t>
            </a:fld>
            <a:endParaRPr lang="es-MX" sz="12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F944EAC-1CFF-BF45-B75A-9340A6014CCA}"/>
              </a:ext>
            </a:extLst>
          </p:cNvPr>
          <p:cNvSpPr/>
          <p:nvPr/>
        </p:nvSpPr>
        <p:spPr>
          <a:xfrm>
            <a:off x="8641116" y="511428"/>
            <a:ext cx="2199844" cy="372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6CBD137-01B3-462E-AF20-7E1714368754}"/>
              </a:ext>
            </a:extLst>
          </p:cNvPr>
          <p:cNvSpPr/>
          <p:nvPr/>
        </p:nvSpPr>
        <p:spPr>
          <a:xfrm>
            <a:off x="562743" y="213161"/>
            <a:ext cx="5283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FFFFFF"/>
                </a:solidFill>
                <a:latin typeface="Roboto"/>
              </a:rPr>
              <a:t>MICROSE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47D0A18-69A0-40FD-95EF-3F0721E366AD}"/>
              </a:ext>
            </a:extLst>
          </p:cNvPr>
          <p:cNvSpPr/>
          <p:nvPr/>
        </p:nvSpPr>
        <p:spPr>
          <a:xfrm>
            <a:off x="5692336" y="439199"/>
            <a:ext cx="60789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/>
              <a:t>MICROSE</a:t>
            </a:r>
          </a:p>
          <a:p>
            <a:pPr algn="just"/>
            <a:endParaRPr lang="es-ES_tradnl" b="1" dirty="0"/>
          </a:p>
          <a:p>
            <a:pPr algn="just"/>
            <a:r>
              <a:rPr lang="es-MX" dirty="0"/>
              <a:t>Es un grupo de Investigación multidisciplinario que promueve la interacción tecnológica de las ciencias de la computación y la ingeniería de  cómputo, con  otras disciplinas como  salud, energía, seguridad y medio ambiente.</a:t>
            </a:r>
            <a:endParaRPr lang="en-US" dirty="0"/>
          </a:p>
          <a:p>
            <a:pPr algn="just"/>
            <a:r>
              <a:rPr lang="es-MX" dirty="0"/>
              <a:t>MICROSE, es un espacio creativo que impulsa la innovación tecnológica en: Electrónica y Comunicaciones; Sistemas Embebidos; Arquitectura de Computadoras; Arquitecturas Multinúcleo; Redes de Interconexión; Diseño RTL (</a:t>
            </a:r>
            <a:r>
              <a:rPr lang="es-MX" dirty="0" err="1"/>
              <a:t>FPGA’s</a:t>
            </a:r>
            <a:r>
              <a:rPr lang="es-MX" dirty="0"/>
              <a:t>); Diseño VLSI; Diseño y Micro fabricación de Sensores y Bio Sensores MEMS. </a:t>
            </a:r>
          </a:p>
          <a:p>
            <a:pPr algn="just"/>
            <a:endParaRPr lang="en-US" dirty="0"/>
          </a:p>
          <a:p>
            <a:pPr algn="just"/>
            <a:r>
              <a:rPr lang="es-MX" dirty="0"/>
              <a:t>Se imparte bajo una metodología de enseñanza-aprendizaje que es denominada “</a:t>
            </a:r>
            <a:r>
              <a:rPr lang="es-MX" b="1" dirty="0">
                <a:solidFill>
                  <a:srgbClr val="0070C0"/>
                </a:solidFill>
              </a:rPr>
              <a:t>Peer </a:t>
            </a:r>
            <a:r>
              <a:rPr lang="es-MX" b="1" dirty="0" err="1">
                <a:solidFill>
                  <a:srgbClr val="0070C0"/>
                </a:solidFill>
              </a:rPr>
              <a:t>Learning</a:t>
            </a:r>
            <a:r>
              <a:rPr lang="es-MX" dirty="0"/>
              <a:t>” (Universidad de Harvard), y que en nuestra área se ha modificado por el enfoque en proyectos con retos científicos y tecnológicos de alto nivel. </a:t>
            </a:r>
          </a:p>
          <a:p>
            <a:pPr algn="just"/>
            <a:endParaRPr lang="en-US" dirty="0"/>
          </a:p>
          <a:p>
            <a:pPr algn="just"/>
            <a:r>
              <a:rPr lang="es-MX" dirty="0"/>
              <a:t>En este laboratorio se están diseñando las tecnologías de los Procesadores, Dispositivos y Sensores que formaran parte del ecosistema de una Industria Nacional de las TIC en el futuro cercano.</a:t>
            </a:r>
            <a:endParaRPr lang="en-US" dirty="0"/>
          </a:p>
        </p:txBody>
      </p:sp>
      <p:pic>
        <p:nvPicPr>
          <p:cNvPr id="5" name="Marcador de posición de imagen 4" descr="Un grupo de gente sentados en un restaurante&#10;&#10;Descripción generada automáticamente">
            <a:extLst>
              <a:ext uri="{FF2B5EF4-FFF2-40B4-BE49-F238E27FC236}">
                <a16:creationId xmlns:a16="http://schemas.microsoft.com/office/drawing/2014/main" id="{8B1324E6-0C44-4B33-A15B-4DC8509228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563" r="20563"/>
          <a:stretch>
            <a:fillRect/>
          </a:stretch>
        </p:blipFill>
        <p:spPr>
          <a:xfrm>
            <a:off x="0" y="-751147"/>
            <a:ext cx="6096000" cy="7622482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F43757B-6BB2-4CDD-AB7A-036030AD2843}"/>
              </a:ext>
            </a:extLst>
          </p:cNvPr>
          <p:cNvSpPr/>
          <p:nvPr/>
        </p:nvSpPr>
        <p:spPr>
          <a:xfrm>
            <a:off x="-16206" y="781523"/>
            <a:ext cx="5791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FFFFFF"/>
                </a:solidFill>
                <a:latin typeface="Roboto"/>
              </a:rPr>
              <a:t>Laboratorio de Microtecnología y Sistemas Embebidos</a:t>
            </a:r>
          </a:p>
        </p:txBody>
      </p:sp>
    </p:spTree>
    <p:extLst>
      <p:ext uri="{BB962C8B-B14F-4D97-AF65-F5344CB8AC3E}">
        <p14:creationId xmlns:p14="http://schemas.microsoft.com/office/powerpoint/2010/main" val="256281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A20F7BD1-A961-9DB2-DAA8-04D24487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Pear-Learnig</a:t>
            </a:r>
            <a:endParaRPr lang="es-MX" dirty="0"/>
          </a:p>
        </p:txBody>
      </p:sp>
      <p:sp>
        <p:nvSpPr>
          <p:cNvPr id="20" name="Subtítulo 19">
            <a:extLst>
              <a:ext uri="{FF2B5EF4-FFF2-40B4-BE49-F238E27FC236}">
                <a16:creationId xmlns:a16="http://schemas.microsoft.com/office/drawing/2014/main" id="{427D2139-C63A-0D64-A846-EC9F46E956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3CDA9FBD-7CA0-1034-CAC0-252A3B61D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094" name="Marcador de número de diapositiva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B6BFD-31D4-488D-AD0C-E7462F3B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25" y="1153883"/>
            <a:ext cx="5212175" cy="5251999"/>
          </a:xfrm>
          <a:prstGeom prst="rect">
            <a:avLst/>
          </a:prstGeom>
        </p:spPr>
      </p:pic>
      <p:pic>
        <p:nvPicPr>
          <p:cNvPr id="14" name="Imagen 17" descr="Screen Shot 2014-03-18 at 20.58.23.png">
            <a:extLst>
              <a:ext uri="{FF2B5EF4-FFF2-40B4-BE49-F238E27FC236}">
                <a16:creationId xmlns:a16="http://schemas.microsoft.com/office/drawing/2014/main" id="{0BD97409-803F-49D5-87AE-347E7BA29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7"/>
          <a:stretch>
            <a:fillRect/>
          </a:stretch>
        </p:blipFill>
        <p:spPr bwMode="auto">
          <a:xfrm>
            <a:off x="7046356" y="1852239"/>
            <a:ext cx="3887788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uadroTexto 18">
            <a:extLst>
              <a:ext uri="{FF2B5EF4-FFF2-40B4-BE49-F238E27FC236}">
                <a16:creationId xmlns:a16="http://schemas.microsoft.com/office/drawing/2014/main" id="{593DA3C4-F476-488C-8800-2C9D18C7E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356" y="4563689"/>
            <a:ext cx="3887788" cy="461962"/>
          </a:xfrm>
          <a:prstGeom prst="rect">
            <a:avLst/>
          </a:pr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Harvard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University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Dr. Eric Mazur</a:t>
            </a:r>
          </a:p>
        </p:txBody>
      </p:sp>
    </p:spTree>
    <p:extLst>
      <p:ext uri="{BB962C8B-B14F-4D97-AF65-F5344CB8AC3E}">
        <p14:creationId xmlns:p14="http://schemas.microsoft.com/office/powerpoint/2010/main" val="33728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ítulo 1">
            <a:extLst>
              <a:ext uri="{FF2B5EF4-FFF2-40B4-BE49-F238E27FC236}">
                <a16:creationId xmlns:a16="http://schemas.microsoft.com/office/drawing/2014/main" id="{8E26E072-55DF-A0F9-0527-63CFB056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es-MX"/>
              <a:t>innovación</a:t>
            </a:r>
          </a:p>
        </p:txBody>
      </p:sp>
      <p:sp>
        <p:nvSpPr>
          <p:cNvPr id="27650" name="Subtítulo 2">
            <a:extLst>
              <a:ext uri="{FF2B5EF4-FFF2-40B4-BE49-F238E27FC236}">
                <a16:creationId xmlns:a16="http://schemas.microsoft.com/office/drawing/2014/main" id="{0FA0D3E6-C613-91E5-9C82-4054CAE204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s-MX" dirty="0">
                <a:solidFill>
                  <a:srgbClr val="FFC000"/>
                </a:solidFill>
              </a:rPr>
              <a:t>Peer-learning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C20D96-2233-EDD8-ADF4-6192AE5E7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altLang="es-MX" dirty="0"/>
              <a:t>Enseñanza-Aprendizaje</a:t>
            </a:r>
          </a:p>
        </p:txBody>
      </p:sp>
      <p:pic>
        <p:nvPicPr>
          <p:cNvPr id="27651" name="Imagen 4">
            <a:extLst>
              <a:ext uri="{FF2B5EF4-FFF2-40B4-BE49-F238E27FC236}">
                <a16:creationId xmlns:a16="http://schemas.microsoft.com/office/drawing/2014/main" id="{BA13B336-B63B-1008-16CC-5DEC6554E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32" y="1147914"/>
            <a:ext cx="2362200" cy="502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ángulo 2">
            <a:extLst>
              <a:ext uri="{FF2B5EF4-FFF2-40B4-BE49-F238E27FC236}">
                <a16:creationId xmlns:a16="http://schemas.microsoft.com/office/drawing/2014/main" id="{AFC889FA-8179-3237-E991-DDFCA718D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3300414"/>
            <a:ext cx="1841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s-ES" altLang="es-MX"/>
          </a:p>
          <a:p>
            <a:pPr eaLnBrk="1" hangingPunct="1"/>
            <a:endParaRPr lang="es-MX" altLang="es-MX"/>
          </a:p>
        </p:txBody>
      </p:sp>
      <p:pic>
        <p:nvPicPr>
          <p:cNvPr id="27653" name="Imagen 3">
            <a:extLst>
              <a:ext uri="{FF2B5EF4-FFF2-40B4-BE49-F238E27FC236}">
                <a16:creationId xmlns:a16="http://schemas.microsoft.com/office/drawing/2014/main" id="{2EC6E6A7-A57B-27F9-D071-EC52A536B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33" y="1049589"/>
            <a:ext cx="38989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ítulo 1">
            <a:extLst>
              <a:ext uri="{FF2B5EF4-FFF2-40B4-BE49-F238E27FC236}">
                <a16:creationId xmlns:a16="http://schemas.microsoft.com/office/drawing/2014/main" id="{D1540641-A847-EEE2-5C72-05C64E76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es-MX"/>
              <a:t>Innovación</a:t>
            </a:r>
          </a:p>
        </p:txBody>
      </p:sp>
      <p:sp>
        <p:nvSpPr>
          <p:cNvPr id="28674" name="Subtítulo 2">
            <a:extLst>
              <a:ext uri="{FF2B5EF4-FFF2-40B4-BE49-F238E27FC236}">
                <a16:creationId xmlns:a16="http://schemas.microsoft.com/office/drawing/2014/main" id="{F4F9621D-729E-94A5-F507-65B7F4E89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Peer-learning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A8E321-91ED-08D9-22A2-6E11B19E1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altLang="es-MX" dirty="0"/>
              <a:t>Enseñanza-Aprendizaje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0C5DB8-B745-4292-494D-D1E62F638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69" y="1025196"/>
            <a:ext cx="7714190" cy="5395865"/>
          </a:xfrm>
          <a:prstGeom prst="rect">
            <a:avLst/>
          </a:prstGeom>
          <a:solidFill>
            <a:schemeClr val="bg1">
              <a:alpha val="3000"/>
            </a:schemeClr>
          </a:solidFill>
          <a:effectLst>
            <a:glow rad="101600">
              <a:schemeClr val="bg1">
                <a:alpha val="3000"/>
              </a:schemeClr>
            </a:glow>
          </a:effectLst>
        </p:spPr>
      </p:pic>
      <p:pic>
        <p:nvPicPr>
          <p:cNvPr id="28676" name="Imagen 4">
            <a:extLst>
              <a:ext uri="{FF2B5EF4-FFF2-40B4-BE49-F238E27FC236}">
                <a16:creationId xmlns:a16="http://schemas.microsoft.com/office/drawing/2014/main" id="{7AE2B3A5-8F3B-C113-8932-F714327C4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685" y="2905423"/>
            <a:ext cx="3087232" cy="311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067B48-B3E6-CFA5-78D2-14EE1A72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69" y="1025196"/>
            <a:ext cx="7714190" cy="5395865"/>
          </a:xfrm>
          <a:prstGeom prst="rect">
            <a:avLst/>
          </a:prstGeom>
          <a:solidFill>
            <a:schemeClr val="bg1">
              <a:alpha val="3000"/>
            </a:schemeClr>
          </a:solidFill>
          <a:effectLst>
            <a:glow rad="101600">
              <a:schemeClr val="bg1">
                <a:alpha val="3000"/>
              </a:schemeClr>
            </a:glow>
          </a:effectLst>
        </p:spPr>
      </p:pic>
      <p:sp>
        <p:nvSpPr>
          <p:cNvPr id="29697" name="Título 1">
            <a:extLst>
              <a:ext uri="{FF2B5EF4-FFF2-40B4-BE49-F238E27FC236}">
                <a16:creationId xmlns:a16="http://schemas.microsoft.com/office/drawing/2014/main" id="{1D78D39A-3201-3014-63BD-CD9D1397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es-MX"/>
              <a:t>Innovación</a:t>
            </a:r>
          </a:p>
        </p:txBody>
      </p:sp>
      <p:sp>
        <p:nvSpPr>
          <p:cNvPr id="29698" name="Subtítulo 2">
            <a:extLst>
              <a:ext uri="{FF2B5EF4-FFF2-40B4-BE49-F238E27FC236}">
                <a16:creationId xmlns:a16="http://schemas.microsoft.com/office/drawing/2014/main" id="{3BA9916F-2ADA-5E5E-0B93-9537491738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Peer-learning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5CF169-3A80-756B-FB93-410E9FA518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altLang="es-MX" dirty="0"/>
              <a:t>Enseñanza-Aprendizaje</a:t>
            </a:r>
          </a:p>
        </p:txBody>
      </p:sp>
      <p:pic>
        <p:nvPicPr>
          <p:cNvPr id="29700" name="Imagen 6">
            <a:extLst>
              <a:ext uri="{FF2B5EF4-FFF2-40B4-BE49-F238E27FC236}">
                <a16:creationId xmlns:a16="http://schemas.microsoft.com/office/drawing/2014/main" id="{6D89C623-DA84-6881-390D-665A28C2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39" y="2906162"/>
            <a:ext cx="3195873" cy="312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ítulo 1">
            <a:extLst>
              <a:ext uri="{FF2B5EF4-FFF2-40B4-BE49-F238E27FC236}">
                <a16:creationId xmlns:a16="http://schemas.microsoft.com/office/drawing/2014/main" id="{7988038D-9E96-F2C4-5D22-38E72909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es-MX"/>
              <a:t>Innovación</a:t>
            </a:r>
          </a:p>
        </p:txBody>
      </p:sp>
      <p:sp>
        <p:nvSpPr>
          <p:cNvPr id="30722" name="Subtítulo 2">
            <a:extLst>
              <a:ext uri="{FF2B5EF4-FFF2-40B4-BE49-F238E27FC236}">
                <a16:creationId xmlns:a16="http://schemas.microsoft.com/office/drawing/2014/main" id="{D4822BF0-D690-DEDA-970B-1B849D346E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Peer-learning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3FCBD2-3EB2-3BB3-2015-6ECB12CFC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s-MX" alt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Enseñanza-Aprendizaje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CD9EBB-BCB3-4D05-9E9B-5BF01BF0F6C4}"/>
              </a:ext>
            </a:extLst>
          </p:cNvPr>
          <p:cNvSpPr txBox="1"/>
          <p:nvPr/>
        </p:nvSpPr>
        <p:spPr>
          <a:xfrm>
            <a:off x="823427" y="1682058"/>
            <a:ext cx="5688013" cy="1866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914492" eaLnBrk="1" hangingPunct="1">
              <a:lnSpc>
                <a:spcPct val="70000"/>
              </a:lnSpc>
              <a:spcBef>
                <a:spcPct val="0"/>
              </a:spcBef>
            </a:pPr>
            <a:r>
              <a:rPr lang="es-MX" altLang="es-MX" sz="1700" dirty="0">
                <a:solidFill>
                  <a:srgbClr val="00206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Considere un  pieza de acero rectangular con un hueco en el centro.</a:t>
            </a: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</a:pPr>
            <a:endParaRPr lang="es-MX" altLang="es-MX" sz="1700" dirty="0">
              <a:solidFill>
                <a:srgbClr val="002060"/>
              </a:solidFill>
              <a:latin typeface="+mj-lt"/>
              <a:ea typeface="A-OTF Shin Go Pro L" panose="020B0300000000000000" pitchFamily="34" charset="-128"/>
              <a:cs typeface="+mj-cs"/>
            </a:endParaRP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</a:pPr>
            <a:r>
              <a:rPr lang="es-MX" altLang="es-MX" sz="1700" dirty="0">
                <a:solidFill>
                  <a:srgbClr val="00206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Cuando la pieza se calienta uniformemente, que pasa con el diámetro del hueco :</a:t>
            </a:r>
          </a:p>
          <a:p>
            <a:pPr eaLnBrk="1" hangingPunct="1"/>
            <a:endParaRPr lang="es-MX" altLang="es-MX" dirty="0">
              <a:solidFill>
                <a:srgbClr val="002060"/>
              </a:solidFill>
            </a:endParaRP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  <a:buFontTx/>
              <a:buAutoNum type="arabicPeriod"/>
            </a:pPr>
            <a:r>
              <a:rPr lang="es-MX" altLang="es-MX" sz="1700" dirty="0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Incrementa.</a:t>
            </a: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  <a:buFontTx/>
              <a:buAutoNum type="arabicPeriod"/>
            </a:pPr>
            <a:r>
              <a:rPr lang="es-MX" altLang="es-MX" sz="1700" dirty="0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Permanece igual.</a:t>
            </a: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  <a:buFontTx/>
              <a:buAutoNum type="arabicPeriod"/>
            </a:pPr>
            <a:r>
              <a:rPr lang="es-MX" altLang="es-MX" sz="1700" dirty="0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Decrece</a:t>
            </a:r>
          </a:p>
          <a:p>
            <a:pPr eaLnBrk="1" hangingPunct="1"/>
            <a:endParaRPr lang="es-MX" altLang="es-MX" dirty="0">
              <a:solidFill>
                <a:srgbClr val="000090"/>
              </a:solidFill>
            </a:endParaRPr>
          </a:p>
        </p:txBody>
      </p:sp>
      <p:pic>
        <p:nvPicPr>
          <p:cNvPr id="30724" name="Imagen 4">
            <a:extLst>
              <a:ext uri="{FF2B5EF4-FFF2-40B4-BE49-F238E27FC236}">
                <a16:creationId xmlns:a16="http://schemas.microsoft.com/office/drawing/2014/main" id="{C3ED5CA8-43C8-062E-542E-53E6156F6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07" y="2675252"/>
            <a:ext cx="3701650" cy="260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>
            <a:extLst>
              <a:ext uri="{FF2B5EF4-FFF2-40B4-BE49-F238E27FC236}">
                <a16:creationId xmlns:a16="http://schemas.microsoft.com/office/drawing/2014/main" id="{89E64D34-5C84-39E7-5A07-94026524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es-MX"/>
              <a:t>Innovación</a:t>
            </a:r>
          </a:p>
        </p:txBody>
      </p:sp>
      <p:sp>
        <p:nvSpPr>
          <p:cNvPr id="31746" name="Subtítulo 2">
            <a:extLst>
              <a:ext uri="{FF2B5EF4-FFF2-40B4-BE49-F238E27FC236}">
                <a16:creationId xmlns:a16="http://schemas.microsoft.com/office/drawing/2014/main" id="{974FC777-DD2B-C2E9-6411-2AB7DBA28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Peer-learning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6A7510-EDE0-769D-43D7-0AE0504DE1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1747" name="Imagen 3">
            <a:extLst>
              <a:ext uri="{FF2B5EF4-FFF2-40B4-BE49-F238E27FC236}">
                <a16:creationId xmlns:a16="http://schemas.microsoft.com/office/drawing/2014/main" id="{03A5879A-E15B-F838-B8E6-5B17B993B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0928"/>
            <a:ext cx="34925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4">
            <a:extLst>
              <a:ext uri="{FF2B5EF4-FFF2-40B4-BE49-F238E27FC236}">
                <a16:creationId xmlns:a16="http://schemas.microsoft.com/office/drawing/2014/main" id="{0E95B12E-6427-8A9B-3166-2D8D30774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179" y="4216509"/>
            <a:ext cx="5365687" cy="66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914492" eaLnBrk="1" hangingPunct="1">
              <a:lnSpc>
                <a:spcPct val="70000"/>
              </a:lnSpc>
              <a:spcBef>
                <a:spcPct val="0"/>
              </a:spcBef>
              <a:defRPr/>
            </a:pPr>
            <a:r>
              <a:rPr lang="es-MX" altLang="es-MX" sz="1700" dirty="0">
                <a:solidFill>
                  <a:srgbClr val="002060"/>
                </a:solidFill>
                <a:latin typeface="Bebas Neue Regular"/>
                <a:ea typeface="A-OTF Shin Go Pro L" panose="020B0300000000000000" pitchFamily="34" charset="-128"/>
                <a:cs typeface="+mj-cs"/>
              </a:rPr>
              <a:t>Cada estudiante defiende su respuesta y razona con sus colegas</a:t>
            </a: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  <a:defRPr/>
            </a:pPr>
            <a:endParaRPr lang="es-MX" altLang="es-MX" sz="1700" dirty="0">
              <a:solidFill>
                <a:srgbClr val="002060"/>
              </a:solidFill>
              <a:latin typeface="Bebas Neue Regular"/>
              <a:ea typeface="A-OTF Shin Go Pro L" panose="020B0300000000000000" pitchFamily="34" charset="-128"/>
              <a:cs typeface="+mj-cs"/>
            </a:endParaRPr>
          </a:p>
          <a:p>
            <a:pPr defTabSz="914492" eaLnBrk="1" hangingPunct="1">
              <a:lnSpc>
                <a:spcPct val="70000"/>
              </a:lnSpc>
              <a:spcBef>
                <a:spcPct val="0"/>
              </a:spcBef>
              <a:defRPr/>
            </a:pPr>
            <a:r>
              <a:rPr lang="es-MX" altLang="es-MX" sz="1700" dirty="0">
                <a:solidFill>
                  <a:srgbClr val="002060"/>
                </a:solidFill>
                <a:latin typeface="Bebas Neue Regular"/>
                <a:ea typeface="A-OTF Shin Go Pro L" panose="020B0300000000000000" pitchFamily="34" charset="-128"/>
                <a:cs typeface="+mj-cs"/>
              </a:rPr>
              <a:t>Después de esto vuelven a votar. </a:t>
            </a:r>
          </a:p>
        </p:txBody>
      </p:sp>
      <p:pic>
        <p:nvPicPr>
          <p:cNvPr id="31749" name="Imagen 5">
            <a:extLst>
              <a:ext uri="{FF2B5EF4-FFF2-40B4-BE49-F238E27FC236}">
                <a16:creationId xmlns:a16="http://schemas.microsoft.com/office/drawing/2014/main" id="{00B6FCD7-4505-EFAE-95D1-7C18C0E68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32" y="1122446"/>
            <a:ext cx="23622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9AB511-3004-25EF-C8D9-88E734E3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69" y="1025196"/>
            <a:ext cx="7714190" cy="5395865"/>
          </a:xfrm>
          <a:prstGeom prst="rect">
            <a:avLst/>
          </a:prstGeom>
          <a:solidFill>
            <a:schemeClr val="bg1">
              <a:alpha val="3000"/>
            </a:schemeClr>
          </a:solidFill>
          <a:effectLst>
            <a:glow rad="101600">
              <a:schemeClr val="bg1">
                <a:alpha val="3000"/>
              </a:schemeClr>
            </a:glow>
          </a:effectLst>
        </p:spPr>
      </p:pic>
      <p:sp>
        <p:nvSpPr>
          <p:cNvPr id="33793" name="Título 1">
            <a:extLst>
              <a:ext uri="{FF2B5EF4-FFF2-40B4-BE49-F238E27FC236}">
                <a16:creationId xmlns:a16="http://schemas.microsoft.com/office/drawing/2014/main" id="{9AA245D5-AB69-0E66-2C49-AC665073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es-MX"/>
              <a:t>Innovación</a:t>
            </a:r>
          </a:p>
        </p:txBody>
      </p:sp>
      <p:sp>
        <p:nvSpPr>
          <p:cNvPr id="33794" name="Subtítulo 2">
            <a:extLst>
              <a:ext uri="{FF2B5EF4-FFF2-40B4-BE49-F238E27FC236}">
                <a16:creationId xmlns:a16="http://schemas.microsoft.com/office/drawing/2014/main" id="{EA295DDB-724B-1328-B261-1ABE6FE96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 Regular"/>
                <a:ea typeface="A-OTF Shin Go Pro L" panose="020B0300000000000000" pitchFamily="34" charset="-128"/>
                <a:cs typeface="+mj-cs"/>
              </a:rPr>
              <a:t>Peer-learning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8F1E62-21CC-CC67-5E7A-E86E996D9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3796" name="Imagen 5">
            <a:extLst>
              <a:ext uri="{FF2B5EF4-FFF2-40B4-BE49-F238E27FC236}">
                <a16:creationId xmlns:a16="http://schemas.microsoft.com/office/drawing/2014/main" id="{78C21BFE-4A53-0845-2701-F25F70651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64" y="2849578"/>
            <a:ext cx="33782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9889_TF55661986.potx" id="{0372CBBC-CD7D-489D-AC5E-D0108B3132C4}" vid="{3F2E6D25-781E-4848-908E-BB95CC70789E}"/>
    </a:ext>
  </a:extLst>
</a:theme>
</file>

<file path=ppt/theme/theme2.xml><?xml version="1.0" encoding="utf-8"?>
<a:theme xmlns:a="http://schemas.openxmlformats.org/drawingml/2006/main" name="Header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600"/>
        </a:solidFill>
        <a:ln>
          <a:noFill/>
        </a:ln>
      </a:spPr>
      <a:bodyPr rtlCol="0" anchor="ctr"/>
      <a:lstStyle>
        <a:defPPr algn="ctr">
          <a:defRPr sz="40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>
            <a:solidFill>
              <a:schemeClr val="tx1">
                <a:lumMod val="85000"/>
                <a:lumOff val="15000"/>
              </a:schemeClr>
            </a:solidFill>
            <a:latin typeface="+mj-lt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Header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600"/>
        </a:solidFill>
        <a:ln>
          <a:noFill/>
        </a:ln>
      </a:spPr>
      <a:bodyPr rtlCol="0" anchor="ctr"/>
      <a:lstStyle>
        <a:defPPr algn="ctr">
          <a:defRPr sz="40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>
            <a:solidFill>
              <a:schemeClr val="tx1">
                <a:lumMod val="85000"/>
                <a:lumOff val="15000"/>
              </a:schemeClr>
            </a:solidFill>
            <a:latin typeface="+mj-lt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6441F1285DD843A62E4F1746A956B0" ma:contentTypeVersion="5" ma:contentTypeDescription="Create a new document." ma:contentTypeScope="" ma:versionID="dc3948be2e8f7ec9a672e641b2da0f83">
  <xsd:schema xmlns:xsd="http://www.w3.org/2001/XMLSchema" xmlns:xs="http://www.w3.org/2001/XMLSchema" xmlns:p="http://schemas.microsoft.com/office/2006/metadata/properties" xmlns:ns3="eac466e5-1d39-44ce-9b02-a86b39ed3360" xmlns:ns4="7be10c02-466e-4772-8cf9-f5bc447fc269" targetNamespace="http://schemas.microsoft.com/office/2006/metadata/properties" ma:root="true" ma:fieldsID="dbe54cda4c3123b6cd4fe184008dee5f" ns3:_="" ns4:_="">
    <xsd:import namespace="eac466e5-1d39-44ce-9b02-a86b39ed3360"/>
    <xsd:import namespace="7be10c02-466e-4772-8cf9-f5bc447fc2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466e5-1d39-44ce-9b02-a86b39ed3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10c02-466e-4772-8cf9-f5bc447fc2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7be10c02-466e-4772-8cf9-f5bc447fc269"/>
    <ds:schemaRef ds:uri="http://schemas.microsoft.com/office/2006/documentManagement/types"/>
    <ds:schemaRef ds:uri="http://purl.org/dc/terms/"/>
    <ds:schemaRef ds:uri="http://purl.org/dc/dcmitype/"/>
    <ds:schemaRef ds:uri="eac466e5-1d39-44ce-9b02-a86b39ed3360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F0E82B3-3898-4571-A1AF-CADA57DB96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c466e5-1d39-44ce-9b02-a86b39ed3360"/>
    <ds:schemaRef ds:uri="7be10c02-466e-4772-8cf9-f5bc447fc2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0</TotalTime>
  <Words>498</Words>
  <Application>Microsoft Office PowerPoint</Application>
  <PresentationFormat>Panorámica</PresentationFormat>
  <Paragraphs>85</Paragraphs>
  <Slides>13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32" baseType="lpstr">
      <vt:lpstr>Arial</vt:lpstr>
      <vt:lpstr>Bebas Neue Bold</vt:lpstr>
      <vt:lpstr>Bebas Neue Regular</vt:lpstr>
      <vt:lpstr>Calibri</vt:lpstr>
      <vt:lpstr>Calibri Light</vt:lpstr>
      <vt:lpstr>Courier</vt:lpstr>
      <vt:lpstr>Encode Sans</vt:lpstr>
      <vt:lpstr>Gill Sans</vt:lpstr>
      <vt:lpstr>Helvetica Condensed</vt:lpstr>
      <vt:lpstr>Roboto</vt:lpstr>
      <vt:lpstr>Roboto Condensed</vt:lpstr>
      <vt:lpstr>Roboto Condensed Light</vt:lpstr>
      <vt:lpstr>Roboto Light</vt:lpstr>
      <vt:lpstr>Tahoma</vt:lpstr>
      <vt:lpstr>Times New Roman</vt:lpstr>
      <vt:lpstr>Wingdings</vt:lpstr>
      <vt:lpstr>Tema de Office</vt:lpstr>
      <vt:lpstr>Header</vt:lpstr>
      <vt:lpstr>4_Header</vt:lpstr>
      <vt:lpstr>Presentación de PowerPoint</vt:lpstr>
      <vt:lpstr>Presentación de PowerPoint</vt:lpstr>
      <vt:lpstr>Pear-Learnig</vt:lpstr>
      <vt:lpstr>innovación</vt:lpstr>
      <vt:lpstr>Innovación</vt:lpstr>
      <vt:lpstr>Innovación</vt:lpstr>
      <vt:lpstr>Innovación</vt:lpstr>
      <vt:lpstr>Innovación</vt:lpstr>
      <vt:lpstr>Innovación</vt:lpstr>
      <vt:lpstr>Innovación</vt:lpstr>
      <vt:lpstr>Innovación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nacional</dc:title>
  <dc:creator/>
  <cp:lastModifiedBy/>
  <cp:revision>1</cp:revision>
  <dcterms:created xsi:type="dcterms:W3CDTF">2020-05-26T23:08:29Z</dcterms:created>
  <dcterms:modified xsi:type="dcterms:W3CDTF">2023-03-13T15:20:38Z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0x010100D16441F1285DD843A62E4F1746A956B0</vt:lpwstr>
  </property>
</Properties>
</file>